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79" r:id="rId2"/>
    <p:sldId id="257" r:id="rId3"/>
    <p:sldId id="283" r:id="rId4"/>
    <p:sldId id="259" r:id="rId5"/>
    <p:sldId id="284" r:id="rId6"/>
    <p:sldId id="285" r:id="rId7"/>
    <p:sldId id="258" r:id="rId8"/>
    <p:sldId id="260" r:id="rId9"/>
    <p:sldId id="286" r:id="rId10"/>
    <p:sldId id="287" r:id="rId11"/>
    <p:sldId id="288" r:id="rId12"/>
    <p:sldId id="289" r:id="rId13"/>
    <p:sldId id="290" r:id="rId14"/>
    <p:sldId id="261" r:id="rId15"/>
    <p:sldId id="291" r:id="rId16"/>
    <p:sldId id="292" r:id="rId17"/>
    <p:sldId id="293" r:id="rId18"/>
    <p:sldId id="294" r:id="rId19"/>
    <p:sldId id="263" r:id="rId20"/>
    <p:sldId id="272" r:id="rId21"/>
    <p:sldId id="28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64" userDrawn="1">
          <p15:clr>
            <a:srgbClr val="A4A3A4"/>
          </p15:clr>
        </p15:guide>
        <p15:guide id="2" pos="4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359"/>
    <p:restoredTop sz="94681"/>
  </p:normalViewPr>
  <p:slideViewPr>
    <p:cSldViewPr snapToGrid="0" snapToObjects="1" showGuides="1">
      <p:cViewPr varScale="1">
        <p:scale>
          <a:sx n="98" d="100"/>
          <a:sy n="98" d="100"/>
        </p:scale>
        <p:origin x="208" y="496"/>
      </p:cViewPr>
      <p:guideLst>
        <p:guide orient="horz" pos="864"/>
        <p:guide pos="4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DAD4F-D51A-CE4F-9BF4-64AFA81858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8D6271-9D96-0A4B-87B3-E1D50974D1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EC1E53-AA61-CF45-A38E-0EFB66CC5297}"/>
              </a:ext>
            </a:extLst>
          </p:cNvPr>
          <p:cNvSpPr>
            <a:spLocks noGrp="1"/>
          </p:cNvSpPr>
          <p:nvPr>
            <p:ph type="dt" sz="half" idx="10"/>
          </p:nvPr>
        </p:nvSpPr>
        <p:spPr/>
        <p:txBody>
          <a:bodyPr/>
          <a:lstStyle/>
          <a:p>
            <a:fld id="{6EECE964-F870-0E41-9FE5-38142943DD71}" type="datetimeFigureOut">
              <a:rPr lang="en-US" smtClean="0"/>
              <a:t>12/20/22</a:t>
            </a:fld>
            <a:endParaRPr lang="en-US"/>
          </a:p>
        </p:txBody>
      </p:sp>
      <p:sp>
        <p:nvSpPr>
          <p:cNvPr id="5" name="Footer Placeholder 4">
            <a:extLst>
              <a:ext uri="{FF2B5EF4-FFF2-40B4-BE49-F238E27FC236}">
                <a16:creationId xmlns:a16="http://schemas.microsoft.com/office/drawing/2014/main" id="{6A2C1131-FC34-874C-8883-D359C253FE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8D701F-03D9-D947-93D4-B9ECB20FA296}"/>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215589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4DA76-EFBB-F941-A966-1AB95DA793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7B00F2-99E1-2747-B65D-ED46D625D3D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61CB34-1F68-0142-B0FC-B44DF9F47878}"/>
              </a:ext>
            </a:extLst>
          </p:cNvPr>
          <p:cNvSpPr>
            <a:spLocks noGrp="1"/>
          </p:cNvSpPr>
          <p:nvPr>
            <p:ph type="dt" sz="half" idx="10"/>
          </p:nvPr>
        </p:nvSpPr>
        <p:spPr/>
        <p:txBody>
          <a:bodyPr/>
          <a:lstStyle/>
          <a:p>
            <a:fld id="{6EECE964-F870-0E41-9FE5-38142943DD71}" type="datetimeFigureOut">
              <a:rPr lang="en-US" smtClean="0"/>
              <a:t>12/20/22</a:t>
            </a:fld>
            <a:endParaRPr lang="en-US"/>
          </a:p>
        </p:txBody>
      </p:sp>
      <p:sp>
        <p:nvSpPr>
          <p:cNvPr id="5" name="Footer Placeholder 4">
            <a:extLst>
              <a:ext uri="{FF2B5EF4-FFF2-40B4-BE49-F238E27FC236}">
                <a16:creationId xmlns:a16="http://schemas.microsoft.com/office/drawing/2014/main" id="{B14DD18D-202D-B54B-AE2B-6C0708781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043CD5-A658-2A4D-9439-1801C9D99458}"/>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1745636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71FCDC-919C-CA4C-A815-980B3A6288A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7780B6-9946-8448-91F6-FFE2F314146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437C5F-BFDB-3E4B-9F8E-C05B1696F26B}"/>
              </a:ext>
            </a:extLst>
          </p:cNvPr>
          <p:cNvSpPr>
            <a:spLocks noGrp="1"/>
          </p:cNvSpPr>
          <p:nvPr>
            <p:ph type="dt" sz="half" idx="10"/>
          </p:nvPr>
        </p:nvSpPr>
        <p:spPr/>
        <p:txBody>
          <a:bodyPr/>
          <a:lstStyle/>
          <a:p>
            <a:fld id="{6EECE964-F870-0E41-9FE5-38142943DD71}" type="datetimeFigureOut">
              <a:rPr lang="en-US" smtClean="0"/>
              <a:t>12/20/22</a:t>
            </a:fld>
            <a:endParaRPr lang="en-US"/>
          </a:p>
        </p:txBody>
      </p:sp>
      <p:sp>
        <p:nvSpPr>
          <p:cNvPr id="5" name="Footer Placeholder 4">
            <a:extLst>
              <a:ext uri="{FF2B5EF4-FFF2-40B4-BE49-F238E27FC236}">
                <a16:creationId xmlns:a16="http://schemas.microsoft.com/office/drawing/2014/main" id="{7EFF9A7B-A0EB-4B4D-AEB7-69CF137ED3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FA1E11-39AB-3948-9FCB-6C9762451E2B}"/>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4040847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6CB00-50B4-C942-A899-D1451AEC75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1941D0-1D38-5641-A2DD-950EB427D48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CA9207-0D28-D342-816D-F8EDA3DD0694}"/>
              </a:ext>
            </a:extLst>
          </p:cNvPr>
          <p:cNvSpPr>
            <a:spLocks noGrp="1"/>
          </p:cNvSpPr>
          <p:nvPr>
            <p:ph type="dt" sz="half" idx="10"/>
          </p:nvPr>
        </p:nvSpPr>
        <p:spPr/>
        <p:txBody>
          <a:bodyPr/>
          <a:lstStyle/>
          <a:p>
            <a:fld id="{6EECE964-F870-0E41-9FE5-38142943DD71}" type="datetimeFigureOut">
              <a:rPr lang="en-US" smtClean="0"/>
              <a:t>12/20/22</a:t>
            </a:fld>
            <a:endParaRPr lang="en-US"/>
          </a:p>
        </p:txBody>
      </p:sp>
      <p:sp>
        <p:nvSpPr>
          <p:cNvPr id="5" name="Footer Placeholder 4">
            <a:extLst>
              <a:ext uri="{FF2B5EF4-FFF2-40B4-BE49-F238E27FC236}">
                <a16:creationId xmlns:a16="http://schemas.microsoft.com/office/drawing/2014/main" id="{C52E771C-66A5-F041-A46C-C8042E9B2D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0D90BC-0A56-804B-997F-5C305234F939}"/>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2795187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A685D-7B5A-5E41-8EAF-429769BBED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C5B8E63-14F0-7C4B-B839-27AD382C12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05C28A9-C0DF-B94F-819D-731A164011C5}"/>
              </a:ext>
            </a:extLst>
          </p:cNvPr>
          <p:cNvSpPr>
            <a:spLocks noGrp="1"/>
          </p:cNvSpPr>
          <p:nvPr>
            <p:ph type="dt" sz="half" idx="10"/>
          </p:nvPr>
        </p:nvSpPr>
        <p:spPr/>
        <p:txBody>
          <a:bodyPr/>
          <a:lstStyle/>
          <a:p>
            <a:fld id="{6EECE964-F870-0E41-9FE5-38142943DD71}" type="datetimeFigureOut">
              <a:rPr lang="en-US" smtClean="0"/>
              <a:t>12/20/22</a:t>
            </a:fld>
            <a:endParaRPr lang="en-US"/>
          </a:p>
        </p:txBody>
      </p:sp>
      <p:sp>
        <p:nvSpPr>
          <p:cNvPr id="5" name="Footer Placeholder 4">
            <a:extLst>
              <a:ext uri="{FF2B5EF4-FFF2-40B4-BE49-F238E27FC236}">
                <a16:creationId xmlns:a16="http://schemas.microsoft.com/office/drawing/2014/main" id="{4F91BED9-C99D-BE4D-9E2E-9FD6D57554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E2CCAB-C2B6-9044-BAF6-D8EB23480AF3}"/>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1740454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29899-9E7E-1742-A79B-21918FC451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5C688A-9CC3-EE42-B095-6BC65AB6273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B3497AD-DF30-1C4D-BD19-B2144912128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56D767-4E38-C442-8372-77A1B64EFA8A}"/>
              </a:ext>
            </a:extLst>
          </p:cNvPr>
          <p:cNvSpPr>
            <a:spLocks noGrp="1"/>
          </p:cNvSpPr>
          <p:nvPr>
            <p:ph type="dt" sz="half" idx="10"/>
          </p:nvPr>
        </p:nvSpPr>
        <p:spPr/>
        <p:txBody>
          <a:bodyPr/>
          <a:lstStyle/>
          <a:p>
            <a:fld id="{6EECE964-F870-0E41-9FE5-38142943DD71}" type="datetimeFigureOut">
              <a:rPr lang="en-US" smtClean="0"/>
              <a:t>12/20/22</a:t>
            </a:fld>
            <a:endParaRPr lang="en-US"/>
          </a:p>
        </p:txBody>
      </p:sp>
      <p:sp>
        <p:nvSpPr>
          <p:cNvPr id="6" name="Footer Placeholder 5">
            <a:extLst>
              <a:ext uri="{FF2B5EF4-FFF2-40B4-BE49-F238E27FC236}">
                <a16:creationId xmlns:a16="http://schemas.microsoft.com/office/drawing/2014/main" id="{A0816581-5322-A847-976F-D94A69B11E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7309BF-49E6-3747-B55B-94BC01967BAB}"/>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2339033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A2536-1DE4-7A47-A386-016FBA9435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C83851-2E77-EC44-83BD-05390C2BB2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C6A16C2-2051-BA40-9C17-A1802E31123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72B78F-B765-8E49-9E78-1AC1408F19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DE434D3-6A0A-4D4A-84FB-CCE23E3640A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D440FB1-D9CC-0B49-AE9F-5878A0AAB48F}"/>
              </a:ext>
            </a:extLst>
          </p:cNvPr>
          <p:cNvSpPr>
            <a:spLocks noGrp="1"/>
          </p:cNvSpPr>
          <p:nvPr>
            <p:ph type="dt" sz="half" idx="10"/>
          </p:nvPr>
        </p:nvSpPr>
        <p:spPr/>
        <p:txBody>
          <a:bodyPr/>
          <a:lstStyle/>
          <a:p>
            <a:fld id="{6EECE964-F870-0E41-9FE5-38142943DD71}" type="datetimeFigureOut">
              <a:rPr lang="en-US" smtClean="0"/>
              <a:t>12/20/22</a:t>
            </a:fld>
            <a:endParaRPr lang="en-US"/>
          </a:p>
        </p:txBody>
      </p:sp>
      <p:sp>
        <p:nvSpPr>
          <p:cNvPr id="8" name="Footer Placeholder 7">
            <a:extLst>
              <a:ext uri="{FF2B5EF4-FFF2-40B4-BE49-F238E27FC236}">
                <a16:creationId xmlns:a16="http://schemas.microsoft.com/office/drawing/2014/main" id="{4FB40F16-A558-2D4E-B42F-388ED6F866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639D33-CB03-E541-92B0-F417F7EE4E1B}"/>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2545255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D11CA-FD74-5442-BF71-1E4931CA79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2041D4-0DBE-7A43-897B-B22E0E2546D0}"/>
              </a:ext>
            </a:extLst>
          </p:cNvPr>
          <p:cNvSpPr>
            <a:spLocks noGrp="1"/>
          </p:cNvSpPr>
          <p:nvPr>
            <p:ph type="dt" sz="half" idx="10"/>
          </p:nvPr>
        </p:nvSpPr>
        <p:spPr/>
        <p:txBody>
          <a:bodyPr/>
          <a:lstStyle/>
          <a:p>
            <a:fld id="{6EECE964-F870-0E41-9FE5-38142943DD71}" type="datetimeFigureOut">
              <a:rPr lang="en-US" smtClean="0"/>
              <a:t>12/20/22</a:t>
            </a:fld>
            <a:endParaRPr lang="en-US"/>
          </a:p>
        </p:txBody>
      </p:sp>
      <p:sp>
        <p:nvSpPr>
          <p:cNvPr id="4" name="Footer Placeholder 3">
            <a:extLst>
              <a:ext uri="{FF2B5EF4-FFF2-40B4-BE49-F238E27FC236}">
                <a16:creationId xmlns:a16="http://schemas.microsoft.com/office/drawing/2014/main" id="{5850DBF2-E963-E942-A045-ECDCDF198B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DC782F-97A5-4445-ADD2-16A5A997DB90}"/>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2596354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7550D9-34E2-494D-8F81-DD79230EAE06}"/>
              </a:ext>
            </a:extLst>
          </p:cNvPr>
          <p:cNvSpPr>
            <a:spLocks noGrp="1"/>
          </p:cNvSpPr>
          <p:nvPr>
            <p:ph type="dt" sz="half" idx="10"/>
          </p:nvPr>
        </p:nvSpPr>
        <p:spPr/>
        <p:txBody>
          <a:bodyPr/>
          <a:lstStyle/>
          <a:p>
            <a:fld id="{6EECE964-F870-0E41-9FE5-38142943DD71}" type="datetimeFigureOut">
              <a:rPr lang="en-US" smtClean="0"/>
              <a:t>12/20/22</a:t>
            </a:fld>
            <a:endParaRPr lang="en-US"/>
          </a:p>
        </p:txBody>
      </p:sp>
      <p:sp>
        <p:nvSpPr>
          <p:cNvPr id="3" name="Footer Placeholder 2">
            <a:extLst>
              <a:ext uri="{FF2B5EF4-FFF2-40B4-BE49-F238E27FC236}">
                <a16:creationId xmlns:a16="http://schemas.microsoft.com/office/drawing/2014/main" id="{5B154BD3-48A6-5243-B89A-ABF7547EB5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5EA97B-F750-2B4F-B2F1-E76745D1244E}"/>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565894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64BA2-CCEF-9C4B-9341-1321C0582F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B5366DF-94F2-014A-B39E-D158114395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22D09A-4A40-E841-8F70-E1D544E035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C227AEE-0B60-6343-B03C-96B10444F686}"/>
              </a:ext>
            </a:extLst>
          </p:cNvPr>
          <p:cNvSpPr>
            <a:spLocks noGrp="1"/>
          </p:cNvSpPr>
          <p:nvPr>
            <p:ph type="dt" sz="half" idx="10"/>
          </p:nvPr>
        </p:nvSpPr>
        <p:spPr/>
        <p:txBody>
          <a:bodyPr/>
          <a:lstStyle/>
          <a:p>
            <a:fld id="{6EECE964-F870-0E41-9FE5-38142943DD71}" type="datetimeFigureOut">
              <a:rPr lang="en-US" smtClean="0"/>
              <a:t>12/20/22</a:t>
            </a:fld>
            <a:endParaRPr lang="en-US"/>
          </a:p>
        </p:txBody>
      </p:sp>
      <p:sp>
        <p:nvSpPr>
          <p:cNvPr id="6" name="Footer Placeholder 5">
            <a:extLst>
              <a:ext uri="{FF2B5EF4-FFF2-40B4-BE49-F238E27FC236}">
                <a16:creationId xmlns:a16="http://schemas.microsoft.com/office/drawing/2014/main" id="{FEEDEC06-105B-2E46-BC96-12B86D4185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9B33B3-3AB6-CA41-B81D-4E3D938DD9D7}"/>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2898183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51441-A4BA-BB44-8779-89F7828311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56B248-D1F2-2646-A192-94B788A8B7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90720E-5DD4-A642-9A31-CBA2963861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2F844B1-5331-5F40-92A8-DA2DCDF3BEBB}"/>
              </a:ext>
            </a:extLst>
          </p:cNvPr>
          <p:cNvSpPr>
            <a:spLocks noGrp="1"/>
          </p:cNvSpPr>
          <p:nvPr>
            <p:ph type="dt" sz="half" idx="10"/>
          </p:nvPr>
        </p:nvSpPr>
        <p:spPr/>
        <p:txBody>
          <a:bodyPr/>
          <a:lstStyle/>
          <a:p>
            <a:fld id="{6EECE964-F870-0E41-9FE5-38142943DD71}" type="datetimeFigureOut">
              <a:rPr lang="en-US" smtClean="0"/>
              <a:t>12/20/22</a:t>
            </a:fld>
            <a:endParaRPr lang="en-US"/>
          </a:p>
        </p:txBody>
      </p:sp>
      <p:sp>
        <p:nvSpPr>
          <p:cNvPr id="6" name="Footer Placeholder 5">
            <a:extLst>
              <a:ext uri="{FF2B5EF4-FFF2-40B4-BE49-F238E27FC236}">
                <a16:creationId xmlns:a16="http://schemas.microsoft.com/office/drawing/2014/main" id="{DAFB5CF2-05E5-DE46-AD28-692F9DB716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A14854-AFC5-2349-BC93-AD9DF51264F9}"/>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1230115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D3905A-E05F-754C-8F9F-A8D1000A32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80757D-7D59-B74F-B2FA-F4236D6F71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729EBB-89B5-F042-AECF-884D5A5ABB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ECE964-F870-0E41-9FE5-38142943DD71}" type="datetimeFigureOut">
              <a:rPr lang="en-US" smtClean="0"/>
              <a:t>12/20/22</a:t>
            </a:fld>
            <a:endParaRPr lang="en-US"/>
          </a:p>
        </p:txBody>
      </p:sp>
      <p:sp>
        <p:nvSpPr>
          <p:cNvPr id="5" name="Footer Placeholder 4">
            <a:extLst>
              <a:ext uri="{FF2B5EF4-FFF2-40B4-BE49-F238E27FC236}">
                <a16:creationId xmlns:a16="http://schemas.microsoft.com/office/drawing/2014/main" id="{66FA4430-3170-3C4D-A968-03CE0D4A8B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8C085EA-4CCE-EE49-A933-CFF5955BDB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281B17-8789-6B4C-B449-7FC9CCFFE3A3}" type="slidenum">
              <a:rPr lang="en-US" smtClean="0"/>
              <a:t>‹#›</a:t>
            </a:fld>
            <a:endParaRPr lang="en-US"/>
          </a:p>
        </p:txBody>
      </p:sp>
    </p:spTree>
    <p:extLst>
      <p:ext uri="{BB962C8B-B14F-4D97-AF65-F5344CB8AC3E}">
        <p14:creationId xmlns:p14="http://schemas.microsoft.com/office/powerpoint/2010/main" val="18581024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1DC996-1A4B-4D4F-A733-3A00E5ABC2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332" y="0"/>
            <a:ext cx="2325467" cy="2325467"/>
          </a:xfrm>
          <a:prstGeom prst="rect">
            <a:avLst/>
          </a:prstGeom>
        </p:spPr>
      </p:pic>
      <p:sp>
        <p:nvSpPr>
          <p:cNvPr id="11" name="TextBox 10">
            <a:extLst>
              <a:ext uri="{FF2B5EF4-FFF2-40B4-BE49-F238E27FC236}">
                <a16:creationId xmlns:a16="http://schemas.microsoft.com/office/drawing/2014/main" id="{00CC22B5-8500-2C45-91DE-A596A6DF1C3B}"/>
              </a:ext>
            </a:extLst>
          </p:cNvPr>
          <p:cNvSpPr txBox="1"/>
          <p:nvPr/>
        </p:nvSpPr>
        <p:spPr>
          <a:xfrm>
            <a:off x="883920" y="1727200"/>
            <a:ext cx="5811298" cy="4570482"/>
          </a:xfrm>
          <a:prstGeom prst="rect">
            <a:avLst/>
          </a:prstGeom>
          <a:solidFill>
            <a:schemeClr val="bg2">
              <a:lumMod val="25000"/>
            </a:schemeClr>
          </a:solidFill>
        </p:spPr>
        <p:txBody>
          <a:bodyPr wrap="square" rtlCol="0">
            <a:spAutoFit/>
          </a:bodyPr>
          <a:lstStyle/>
          <a:p>
            <a:r>
              <a:rPr lang="en-US" sz="6600" dirty="0">
                <a:solidFill>
                  <a:srgbClr val="FF6600"/>
                </a:solidFill>
              </a:rPr>
              <a:t>G2M Case Study</a:t>
            </a:r>
          </a:p>
          <a:p>
            <a:r>
              <a:rPr lang="en-US" sz="2500" dirty="0">
                <a:solidFill>
                  <a:srgbClr val="FF6600"/>
                </a:solidFill>
              </a:rPr>
              <a:t>Virtual</a:t>
            </a:r>
            <a:r>
              <a:rPr lang="en-US" sz="2500" dirty="0"/>
              <a:t> </a:t>
            </a:r>
            <a:r>
              <a:rPr lang="en-US" sz="2500" dirty="0">
                <a:solidFill>
                  <a:srgbClr val="FF6600"/>
                </a:solidFill>
              </a:rPr>
              <a:t>Internship</a:t>
            </a:r>
          </a:p>
          <a:p>
            <a:r>
              <a:rPr lang="en-US" sz="2500" dirty="0">
                <a:solidFill>
                  <a:srgbClr val="FF6600"/>
                </a:solidFill>
              </a:rPr>
              <a:t>1.Data understanding</a:t>
            </a:r>
          </a:p>
          <a:p>
            <a:r>
              <a:rPr lang="en-US" sz="2500" dirty="0">
                <a:solidFill>
                  <a:srgbClr val="FF6600"/>
                </a:solidFill>
              </a:rPr>
              <a:t>2.Identify relationship between data</a:t>
            </a:r>
          </a:p>
          <a:p>
            <a:r>
              <a:rPr lang="en-IN" sz="2500" dirty="0">
                <a:solidFill>
                  <a:srgbClr val="FF6600"/>
                </a:solidFill>
              </a:rPr>
              <a:t>3.Cleanning &amp; Preparing data</a:t>
            </a:r>
          </a:p>
          <a:p>
            <a:r>
              <a:rPr lang="en-US" sz="2500" dirty="0">
                <a:solidFill>
                  <a:srgbClr val="FF6600"/>
                </a:solidFill>
              </a:rPr>
              <a:t>4.Feature analysis</a:t>
            </a:r>
          </a:p>
          <a:p>
            <a:r>
              <a:rPr lang="en-US" sz="2500" dirty="0">
                <a:solidFill>
                  <a:srgbClr val="FF6600"/>
                </a:solidFill>
              </a:rPr>
              <a:t>5.Dataset relations</a:t>
            </a:r>
          </a:p>
          <a:p>
            <a:r>
              <a:rPr lang="en-US" sz="2500" dirty="0">
                <a:solidFill>
                  <a:srgbClr val="FF6600"/>
                </a:solidFill>
              </a:rPr>
              <a:t>6.summry</a:t>
            </a:r>
          </a:p>
          <a:p>
            <a:r>
              <a:rPr lang="en-US" sz="2500" dirty="0">
                <a:solidFill>
                  <a:srgbClr val="FF6600"/>
                </a:solidFill>
              </a:rPr>
              <a:t>17-Dec-2022</a:t>
            </a:r>
          </a:p>
          <a:p>
            <a:endParaRPr lang="en-US" sz="2500" dirty="0">
              <a:solidFill>
                <a:srgbClr val="FF6600"/>
              </a:solidFill>
            </a:endParaRPr>
          </a:p>
        </p:txBody>
      </p:sp>
      <p:sp>
        <p:nvSpPr>
          <p:cNvPr id="4" name="TextBox 3">
            <a:extLst>
              <a:ext uri="{FF2B5EF4-FFF2-40B4-BE49-F238E27FC236}">
                <a16:creationId xmlns:a16="http://schemas.microsoft.com/office/drawing/2014/main" id="{F665D4A7-4849-4AB2-52D1-BFE161CCAF00}"/>
              </a:ext>
            </a:extLst>
          </p:cNvPr>
          <p:cNvSpPr txBox="1"/>
          <p:nvPr/>
        </p:nvSpPr>
        <p:spPr>
          <a:xfrm>
            <a:off x="5496782" y="5603967"/>
            <a:ext cx="4535492" cy="646331"/>
          </a:xfrm>
          <a:prstGeom prst="rect">
            <a:avLst/>
          </a:prstGeom>
          <a:noFill/>
        </p:spPr>
        <p:txBody>
          <a:bodyPr wrap="square">
            <a:spAutoFit/>
          </a:bodyPr>
          <a:lstStyle/>
          <a:p>
            <a:endParaRPr lang="en-US" sz="3600" dirty="0"/>
          </a:p>
        </p:txBody>
      </p:sp>
      <p:sp>
        <p:nvSpPr>
          <p:cNvPr id="7" name="TextBox 6">
            <a:extLst>
              <a:ext uri="{FF2B5EF4-FFF2-40B4-BE49-F238E27FC236}">
                <a16:creationId xmlns:a16="http://schemas.microsoft.com/office/drawing/2014/main" id="{9EED70C8-3CEB-195C-A07E-59C09F2DB31E}"/>
              </a:ext>
            </a:extLst>
          </p:cNvPr>
          <p:cNvSpPr txBox="1"/>
          <p:nvPr/>
        </p:nvSpPr>
        <p:spPr>
          <a:xfrm>
            <a:off x="6968198" y="5712907"/>
            <a:ext cx="4004602" cy="584775"/>
          </a:xfrm>
          <a:prstGeom prst="rect">
            <a:avLst/>
          </a:prstGeom>
          <a:noFill/>
        </p:spPr>
        <p:txBody>
          <a:bodyPr wrap="square">
            <a:spAutoFit/>
          </a:bodyPr>
          <a:lstStyle/>
          <a:p>
            <a:r>
              <a:rPr lang="en-US" sz="3200" dirty="0">
                <a:solidFill>
                  <a:srgbClr val="FF6600"/>
                </a:solidFill>
              </a:rPr>
              <a:t>Srinivas </a:t>
            </a:r>
            <a:r>
              <a:rPr lang="en-US" sz="3200" dirty="0" err="1">
                <a:solidFill>
                  <a:srgbClr val="FF6600"/>
                </a:solidFill>
              </a:rPr>
              <a:t>Devarajula</a:t>
            </a:r>
            <a:endParaRPr lang="en-US" sz="3200" dirty="0">
              <a:solidFill>
                <a:srgbClr val="FF6600"/>
              </a:solidFill>
            </a:endParaRPr>
          </a:p>
        </p:txBody>
      </p:sp>
    </p:spTree>
    <p:extLst>
      <p:ext uri="{BB962C8B-B14F-4D97-AF65-F5344CB8AC3E}">
        <p14:creationId xmlns:p14="http://schemas.microsoft.com/office/powerpoint/2010/main" val="14919765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B714281-3974-8549-B509-9AD67893AA9A}"/>
              </a:ext>
            </a:extLst>
          </p:cNvPr>
          <p:cNvSpPr/>
          <p:nvPr/>
        </p:nvSpPr>
        <p:spPr>
          <a:xfrm>
            <a:off x="0" y="-12312"/>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Boxplot Distribution</a:t>
            </a:r>
          </a:p>
        </p:txBody>
      </p:sp>
      <p:pic>
        <p:nvPicPr>
          <p:cNvPr id="4" name="Picture 3">
            <a:extLst>
              <a:ext uri="{FF2B5EF4-FFF2-40B4-BE49-F238E27FC236}">
                <a16:creationId xmlns:a16="http://schemas.microsoft.com/office/drawing/2014/main" id="{C70C1FF9-966A-1F49-49C9-4000BC54AEC2}"/>
              </a:ext>
            </a:extLst>
          </p:cNvPr>
          <p:cNvPicPr>
            <a:picLocks noChangeAspect="1"/>
          </p:cNvPicPr>
          <p:nvPr/>
        </p:nvPicPr>
        <p:blipFill>
          <a:blip r:embed="rId2"/>
          <a:stretch>
            <a:fillRect/>
          </a:stretch>
        </p:blipFill>
        <p:spPr>
          <a:xfrm>
            <a:off x="320994" y="1658983"/>
            <a:ext cx="11307126" cy="4149906"/>
          </a:xfrm>
          <a:prstGeom prst="rect">
            <a:avLst/>
          </a:prstGeom>
        </p:spPr>
      </p:pic>
    </p:spTree>
    <p:extLst>
      <p:ext uri="{BB962C8B-B14F-4D97-AF65-F5344CB8AC3E}">
        <p14:creationId xmlns:p14="http://schemas.microsoft.com/office/powerpoint/2010/main" val="1292923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B714281-3974-8549-B509-9AD67893AA9A}"/>
              </a:ext>
            </a:extLst>
          </p:cNvPr>
          <p:cNvSpPr/>
          <p:nvPr/>
        </p:nvSpPr>
        <p:spPr>
          <a:xfrm>
            <a:off x="0" y="-12312"/>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Boxplot Distribution</a:t>
            </a:r>
          </a:p>
        </p:txBody>
      </p:sp>
      <p:pic>
        <p:nvPicPr>
          <p:cNvPr id="7" name="Picture 6">
            <a:extLst>
              <a:ext uri="{FF2B5EF4-FFF2-40B4-BE49-F238E27FC236}">
                <a16:creationId xmlns:a16="http://schemas.microsoft.com/office/drawing/2014/main" id="{89EA992F-BE6C-41C8-0F91-ADB5DB743784}"/>
              </a:ext>
            </a:extLst>
          </p:cNvPr>
          <p:cNvPicPr>
            <a:picLocks noChangeAspect="1"/>
          </p:cNvPicPr>
          <p:nvPr/>
        </p:nvPicPr>
        <p:blipFill>
          <a:blip r:embed="rId2"/>
          <a:stretch>
            <a:fillRect/>
          </a:stretch>
        </p:blipFill>
        <p:spPr>
          <a:xfrm>
            <a:off x="300448" y="1487772"/>
            <a:ext cx="5486400" cy="3237771"/>
          </a:xfrm>
          <a:prstGeom prst="rect">
            <a:avLst/>
          </a:prstGeom>
        </p:spPr>
      </p:pic>
      <p:pic>
        <p:nvPicPr>
          <p:cNvPr id="2" name="Picture 1">
            <a:extLst>
              <a:ext uri="{FF2B5EF4-FFF2-40B4-BE49-F238E27FC236}">
                <a16:creationId xmlns:a16="http://schemas.microsoft.com/office/drawing/2014/main" id="{193859B1-9FA1-E2CD-5D21-7FC4C35602B6}"/>
              </a:ext>
            </a:extLst>
          </p:cNvPr>
          <p:cNvPicPr>
            <a:picLocks noChangeAspect="1"/>
          </p:cNvPicPr>
          <p:nvPr/>
        </p:nvPicPr>
        <p:blipFill>
          <a:blip r:embed="rId3"/>
          <a:stretch>
            <a:fillRect/>
          </a:stretch>
        </p:blipFill>
        <p:spPr>
          <a:xfrm>
            <a:off x="4820193" y="3555329"/>
            <a:ext cx="6951617" cy="3090580"/>
          </a:xfrm>
          <a:prstGeom prst="rect">
            <a:avLst/>
          </a:prstGeom>
        </p:spPr>
      </p:pic>
    </p:spTree>
    <p:extLst>
      <p:ext uri="{BB962C8B-B14F-4D97-AF65-F5344CB8AC3E}">
        <p14:creationId xmlns:p14="http://schemas.microsoft.com/office/powerpoint/2010/main" val="3162333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B714281-3974-8549-B509-9AD67893AA9A}"/>
              </a:ext>
            </a:extLst>
          </p:cNvPr>
          <p:cNvSpPr/>
          <p:nvPr/>
        </p:nvSpPr>
        <p:spPr>
          <a:xfrm>
            <a:off x="0" y="-12312"/>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Pink and Yellow cab firm distribution</a:t>
            </a:r>
          </a:p>
        </p:txBody>
      </p:sp>
      <p:pic>
        <p:nvPicPr>
          <p:cNvPr id="4" name="Picture 3">
            <a:extLst>
              <a:ext uri="{FF2B5EF4-FFF2-40B4-BE49-F238E27FC236}">
                <a16:creationId xmlns:a16="http://schemas.microsoft.com/office/drawing/2014/main" id="{5C11F4ED-3FEC-5B16-F7B7-ED87A844B5CA}"/>
              </a:ext>
            </a:extLst>
          </p:cNvPr>
          <p:cNvPicPr>
            <a:picLocks noChangeAspect="1"/>
          </p:cNvPicPr>
          <p:nvPr/>
        </p:nvPicPr>
        <p:blipFill>
          <a:blip r:embed="rId2"/>
          <a:stretch>
            <a:fillRect/>
          </a:stretch>
        </p:blipFill>
        <p:spPr>
          <a:xfrm>
            <a:off x="205890" y="1894115"/>
            <a:ext cx="11597340" cy="3807603"/>
          </a:xfrm>
          <a:prstGeom prst="rect">
            <a:avLst/>
          </a:prstGeom>
        </p:spPr>
      </p:pic>
    </p:spTree>
    <p:extLst>
      <p:ext uri="{BB962C8B-B14F-4D97-AF65-F5344CB8AC3E}">
        <p14:creationId xmlns:p14="http://schemas.microsoft.com/office/powerpoint/2010/main" val="3529270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B714281-3974-8549-B509-9AD67893AA9A}"/>
              </a:ext>
            </a:extLst>
          </p:cNvPr>
          <p:cNvSpPr/>
          <p:nvPr/>
        </p:nvSpPr>
        <p:spPr>
          <a:xfrm>
            <a:off x="0" y="-12312"/>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Profit distribution over Cities &amp; Cab Firms</a:t>
            </a:r>
          </a:p>
        </p:txBody>
      </p:sp>
      <p:pic>
        <p:nvPicPr>
          <p:cNvPr id="2" name="Picture 1">
            <a:extLst>
              <a:ext uri="{FF2B5EF4-FFF2-40B4-BE49-F238E27FC236}">
                <a16:creationId xmlns:a16="http://schemas.microsoft.com/office/drawing/2014/main" id="{BF229162-8C51-EA89-200C-1C69410630B6}"/>
              </a:ext>
            </a:extLst>
          </p:cNvPr>
          <p:cNvPicPr>
            <a:picLocks noChangeAspect="1"/>
          </p:cNvPicPr>
          <p:nvPr/>
        </p:nvPicPr>
        <p:blipFill>
          <a:blip r:embed="rId2"/>
          <a:stretch>
            <a:fillRect/>
          </a:stretch>
        </p:blipFill>
        <p:spPr>
          <a:xfrm>
            <a:off x="7098393" y="1538876"/>
            <a:ext cx="4889500" cy="4851400"/>
          </a:xfrm>
          <a:prstGeom prst="rect">
            <a:avLst/>
          </a:prstGeom>
        </p:spPr>
      </p:pic>
      <p:pic>
        <p:nvPicPr>
          <p:cNvPr id="3" name="Picture 2">
            <a:extLst>
              <a:ext uri="{FF2B5EF4-FFF2-40B4-BE49-F238E27FC236}">
                <a16:creationId xmlns:a16="http://schemas.microsoft.com/office/drawing/2014/main" id="{C370322C-A27E-21F4-8F20-9455526F7A3C}"/>
              </a:ext>
            </a:extLst>
          </p:cNvPr>
          <p:cNvPicPr>
            <a:picLocks noChangeAspect="1"/>
          </p:cNvPicPr>
          <p:nvPr/>
        </p:nvPicPr>
        <p:blipFill>
          <a:blip r:embed="rId3"/>
          <a:stretch>
            <a:fillRect/>
          </a:stretch>
        </p:blipFill>
        <p:spPr>
          <a:xfrm>
            <a:off x="494393" y="1640840"/>
            <a:ext cx="6604000" cy="4851400"/>
          </a:xfrm>
          <a:prstGeom prst="rect">
            <a:avLst/>
          </a:prstGeom>
        </p:spPr>
      </p:pic>
      <p:pic>
        <p:nvPicPr>
          <p:cNvPr id="7" name="Picture 6">
            <a:extLst>
              <a:ext uri="{FF2B5EF4-FFF2-40B4-BE49-F238E27FC236}">
                <a16:creationId xmlns:a16="http://schemas.microsoft.com/office/drawing/2014/main" id="{EB4C2F59-CFCE-9650-4655-ED825DBDE867}"/>
              </a:ext>
            </a:extLst>
          </p:cNvPr>
          <p:cNvPicPr>
            <a:picLocks noChangeAspect="1"/>
          </p:cNvPicPr>
          <p:nvPr/>
        </p:nvPicPr>
        <p:blipFill>
          <a:blip r:embed="rId4"/>
          <a:stretch>
            <a:fillRect/>
          </a:stretch>
        </p:blipFill>
        <p:spPr>
          <a:xfrm>
            <a:off x="10883900" y="1436912"/>
            <a:ext cx="1308100" cy="698500"/>
          </a:xfrm>
          <a:prstGeom prst="rect">
            <a:avLst/>
          </a:prstGeom>
        </p:spPr>
      </p:pic>
    </p:spTree>
    <p:extLst>
      <p:ext uri="{BB962C8B-B14F-4D97-AF65-F5344CB8AC3E}">
        <p14:creationId xmlns:p14="http://schemas.microsoft.com/office/powerpoint/2010/main" val="1330637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7AF0DD-367D-6B4B-97E6-2985AC7CE4BB}"/>
              </a:ext>
            </a:extLst>
          </p:cNvPr>
          <p:cNvSpPr txBox="1"/>
          <p:nvPr/>
        </p:nvSpPr>
        <p:spPr>
          <a:xfrm>
            <a:off x="8172450" y="1371600"/>
            <a:ext cx="4019550" cy="1477328"/>
          </a:xfrm>
          <a:prstGeom prst="rect">
            <a:avLst/>
          </a:prstGeom>
          <a:noFill/>
        </p:spPr>
        <p:txBody>
          <a:bodyPr wrap="square" rtlCol="0">
            <a:spAutoFit/>
          </a:bodyPr>
          <a:lstStyle/>
          <a:p>
            <a:endParaRPr lang="en-US" dirty="0"/>
          </a:p>
          <a:p>
            <a:r>
              <a:rPr lang="en-US" dirty="0"/>
              <a:t>There is almost equal distribution of gender in the</a:t>
            </a:r>
          </a:p>
          <a:p>
            <a:r>
              <a:rPr lang="en-US" dirty="0"/>
              <a:t>Profit and customer base of both the cabs.</a:t>
            </a:r>
          </a:p>
        </p:txBody>
      </p:sp>
      <p:sp>
        <p:nvSpPr>
          <p:cNvPr id="7" name="Rectangle 6">
            <a:extLst>
              <a:ext uri="{FF2B5EF4-FFF2-40B4-BE49-F238E27FC236}">
                <a16:creationId xmlns:a16="http://schemas.microsoft.com/office/drawing/2014/main" id="{F19C2959-59DB-F748-9A93-E5DF86BCF6D2}"/>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Profit and customer base Analysis Gender wise       </a:t>
            </a:r>
            <a:endParaRPr lang="en-US" sz="4400" dirty="0">
              <a:solidFill>
                <a:schemeClr val="accent2"/>
              </a:solidFill>
              <a:latin typeface="+mj-lt"/>
            </a:endParaRPr>
          </a:p>
        </p:txBody>
      </p:sp>
      <p:pic>
        <p:nvPicPr>
          <p:cNvPr id="3" name="Picture 2">
            <a:extLst>
              <a:ext uri="{FF2B5EF4-FFF2-40B4-BE49-F238E27FC236}">
                <a16:creationId xmlns:a16="http://schemas.microsoft.com/office/drawing/2014/main" id="{50156769-BC59-C252-0BBE-CAA2E1CC9033}"/>
              </a:ext>
            </a:extLst>
          </p:cNvPr>
          <p:cNvPicPr>
            <a:picLocks noChangeAspect="1"/>
          </p:cNvPicPr>
          <p:nvPr/>
        </p:nvPicPr>
        <p:blipFill>
          <a:blip r:embed="rId2"/>
          <a:stretch>
            <a:fillRect/>
          </a:stretch>
        </p:blipFill>
        <p:spPr>
          <a:xfrm>
            <a:off x="8172450" y="3275180"/>
            <a:ext cx="3694066" cy="3002971"/>
          </a:xfrm>
          <a:prstGeom prst="rect">
            <a:avLst/>
          </a:prstGeom>
        </p:spPr>
      </p:pic>
      <p:pic>
        <p:nvPicPr>
          <p:cNvPr id="4" name="Picture 3">
            <a:extLst>
              <a:ext uri="{FF2B5EF4-FFF2-40B4-BE49-F238E27FC236}">
                <a16:creationId xmlns:a16="http://schemas.microsoft.com/office/drawing/2014/main" id="{837F872A-183F-CE68-11D5-658982CE8061}"/>
              </a:ext>
            </a:extLst>
          </p:cNvPr>
          <p:cNvPicPr>
            <a:picLocks noChangeAspect="1"/>
          </p:cNvPicPr>
          <p:nvPr/>
        </p:nvPicPr>
        <p:blipFill rotWithShape="1">
          <a:blip r:embed="rId3"/>
          <a:srcRect t="1659" r="798"/>
          <a:stretch/>
        </p:blipFill>
        <p:spPr>
          <a:xfrm>
            <a:off x="0" y="1695257"/>
            <a:ext cx="8023317" cy="3388622"/>
          </a:xfrm>
          <a:prstGeom prst="rect">
            <a:avLst/>
          </a:prstGeom>
        </p:spPr>
      </p:pic>
    </p:spTree>
    <p:extLst>
      <p:ext uri="{BB962C8B-B14F-4D97-AF65-F5344CB8AC3E}">
        <p14:creationId xmlns:p14="http://schemas.microsoft.com/office/powerpoint/2010/main" val="1849570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19C2959-59DB-F748-9A93-E5DF86BCF6D2}"/>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Transaction Analysis - Payment Method</a:t>
            </a:r>
            <a:endParaRPr lang="en-US" sz="4400" dirty="0">
              <a:solidFill>
                <a:schemeClr val="accent2"/>
              </a:solidFill>
              <a:latin typeface="+mj-lt"/>
            </a:endParaRPr>
          </a:p>
        </p:txBody>
      </p:sp>
      <p:pic>
        <p:nvPicPr>
          <p:cNvPr id="6" name="Picture 5">
            <a:extLst>
              <a:ext uri="{FF2B5EF4-FFF2-40B4-BE49-F238E27FC236}">
                <a16:creationId xmlns:a16="http://schemas.microsoft.com/office/drawing/2014/main" id="{F853CC39-7983-C59E-2B68-69BC229CE6D2}"/>
              </a:ext>
            </a:extLst>
          </p:cNvPr>
          <p:cNvPicPr>
            <a:picLocks noChangeAspect="1"/>
          </p:cNvPicPr>
          <p:nvPr/>
        </p:nvPicPr>
        <p:blipFill>
          <a:blip r:embed="rId2"/>
          <a:stretch>
            <a:fillRect/>
          </a:stretch>
        </p:blipFill>
        <p:spPr>
          <a:xfrm>
            <a:off x="1439091" y="1817491"/>
            <a:ext cx="9032490" cy="4413491"/>
          </a:xfrm>
          <a:prstGeom prst="rect">
            <a:avLst/>
          </a:prstGeom>
        </p:spPr>
      </p:pic>
    </p:spTree>
    <p:extLst>
      <p:ext uri="{BB962C8B-B14F-4D97-AF65-F5344CB8AC3E}">
        <p14:creationId xmlns:p14="http://schemas.microsoft.com/office/powerpoint/2010/main" val="33690939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19C2959-59DB-F748-9A93-E5DF86BCF6D2}"/>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accent2"/>
                </a:solidFill>
                <a:latin typeface="+mj-lt"/>
              </a:rPr>
              <a:t>Average Profit Analysis for each city based on per KM</a:t>
            </a:r>
          </a:p>
        </p:txBody>
      </p:sp>
      <p:pic>
        <p:nvPicPr>
          <p:cNvPr id="5" name="Picture 4">
            <a:extLst>
              <a:ext uri="{FF2B5EF4-FFF2-40B4-BE49-F238E27FC236}">
                <a16:creationId xmlns:a16="http://schemas.microsoft.com/office/drawing/2014/main" id="{47F9BE6F-C1F1-505C-5DBF-E9594E877C48}"/>
              </a:ext>
            </a:extLst>
          </p:cNvPr>
          <p:cNvPicPr>
            <a:picLocks noChangeAspect="1"/>
          </p:cNvPicPr>
          <p:nvPr/>
        </p:nvPicPr>
        <p:blipFill>
          <a:blip r:embed="rId2"/>
          <a:stretch>
            <a:fillRect/>
          </a:stretch>
        </p:blipFill>
        <p:spPr>
          <a:xfrm>
            <a:off x="1018903" y="1774088"/>
            <a:ext cx="9599511" cy="4352391"/>
          </a:xfrm>
          <a:prstGeom prst="rect">
            <a:avLst/>
          </a:prstGeom>
        </p:spPr>
      </p:pic>
    </p:spTree>
    <p:extLst>
      <p:ext uri="{BB962C8B-B14F-4D97-AF65-F5344CB8AC3E}">
        <p14:creationId xmlns:p14="http://schemas.microsoft.com/office/powerpoint/2010/main" val="643502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19C2959-59DB-F748-9A93-E5DF86BCF6D2}"/>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Average Profit per KM travelled by each firm       </a:t>
            </a:r>
            <a:endParaRPr lang="en-US" sz="4400" dirty="0">
              <a:solidFill>
                <a:schemeClr val="accent2"/>
              </a:solidFill>
              <a:latin typeface="+mj-lt"/>
            </a:endParaRPr>
          </a:p>
        </p:txBody>
      </p:sp>
      <p:pic>
        <p:nvPicPr>
          <p:cNvPr id="2" name="Picture 1">
            <a:extLst>
              <a:ext uri="{FF2B5EF4-FFF2-40B4-BE49-F238E27FC236}">
                <a16:creationId xmlns:a16="http://schemas.microsoft.com/office/drawing/2014/main" id="{B5CEEF13-B594-69EB-3A65-F3690686B5D9}"/>
              </a:ext>
            </a:extLst>
          </p:cNvPr>
          <p:cNvPicPr>
            <a:picLocks noChangeAspect="1"/>
          </p:cNvPicPr>
          <p:nvPr/>
        </p:nvPicPr>
        <p:blipFill>
          <a:blip r:embed="rId2"/>
          <a:stretch>
            <a:fillRect/>
          </a:stretch>
        </p:blipFill>
        <p:spPr>
          <a:xfrm>
            <a:off x="994953" y="1658911"/>
            <a:ext cx="9390017" cy="4813542"/>
          </a:xfrm>
          <a:prstGeom prst="rect">
            <a:avLst/>
          </a:prstGeom>
        </p:spPr>
      </p:pic>
    </p:spTree>
    <p:extLst>
      <p:ext uri="{BB962C8B-B14F-4D97-AF65-F5344CB8AC3E}">
        <p14:creationId xmlns:p14="http://schemas.microsoft.com/office/powerpoint/2010/main" val="32005812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19C2959-59DB-F748-9A93-E5DF86BCF6D2}"/>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Profit per year Analysis for each firm       </a:t>
            </a:r>
            <a:endParaRPr lang="en-US" sz="4400" dirty="0">
              <a:solidFill>
                <a:schemeClr val="accent2"/>
              </a:solidFill>
              <a:latin typeface="+mj-lt"/>
            </a:endParaRPr>
          </a:p>
        </p:txBody>
      </p:sp>
      <p:pic>
        <p:nvPicPr>
          <p:cNvPr id="3" name="Picture 2">
            <a:extLst>
              <a:ext uri="{FF2B5EF4-FFF2-40B4-BE49-F238E27FC236}">
                <a16:creationId xmlns:a16="http://schemas.microsoft.com/office/drawing/2014/main" id="{04F44169-3DFD-3B4C-2883-9074F8397642}"/>
              </a:ext>
            </a:extLst>
          </p:cNvPr>
          <p:cNvPicPr>
            <a:picLocks noChangeAspect="1"/>
          </p:cNvPicPr>
          <p:nvPr/>
        </p:nvPicPr>
        <p:blipFill>
          <a:blip r:embed="rId2"/>
          <a:stretch>
            <a:fillRect/>
          </a:stretch>
        </p:blipFill>
        <p:spPr>
          <a:xfrm>
            <a:off x="104503" y="1914773"/>
            <a:ext cx="11991703" cy="3859010"/>
          </a:xfrm>
          <a:prstGeom prst="rect">
            <a:avLst/>
          </a:prstGeom>
        </p:spPr>
      </p:pic>
    </p:spTree>
    <p:extLst>
      <p:ext uri="{BB962C8B-B14F-4D97-AF65-F5344CB8AC3E}">
        <p14:creationId xmlns:p14="http://schemas.microsoft.com/office/powerpoint/2010/main" val="1109055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DED7758-9668-C549-8B57-C20E9108591A}"/>
              </a:ext>
            </a:extLst>
          </p:cNvPr>
          <p:cNvSpPr/>
          <p:nvPr/>
        </p:nvSpPr>
        <p:spPr>
          <a:xfrm>
            <a:off x="-6531" y="-12312"/>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300" b="1" dirty="0">
                <a:solidFill>
                  <a:schemeClr val="accent2"/>
                </a:solidFill>
                <a:latin typeface="+mj-lt"/>
              </a:rPr>
              <a:t>       Age GroupWise Profit And Customer Base Analysis</a:t>
            </a:r>
            <a:endParaRPr lang="en-US" sz="4300" dirty="0">
              <a:solidFill>
                <a:schemeClr val="accent2"/>
              </a:solidFill>
              <a:latin typeface="+mj-lt"/>
            </a:endParaRPr>
          </a:p>
        </p:txBody>
      </p:sp>
      <p:pic>
        <p:nvPicPr>
          <p:cNvPr id="2" name="Picture 1">
            <a:extLst>
              <a:ext uri="{FF2B5EF4-FFF2-40B4-BE49-F238E27FC236}">
                <a16:creationId xmlns:a16="http://schemas.microsoft.com/office/drawing/2014/main" id="{CAD1873D-21AF-BD90-0C3D-86E9EECF05BF}"/>
              </a:ext>
            </a:extLst>
          </p:cNvPr>
          <p:cNvPicPr>
            <a:picLocks noChangeAspect="1"/>
          </p:cNvPicPr>
          <p:nvPr/>
        </p:nvPicPr>
        <p:blipFill>
          <a:blip r:embed="rId2"/>
          <a:stretch>
            <a:fillRect/>
          </a:stretch>
        </p:blipFill>
        <p:spPr>
          <a:xfrm>
            <a:off x="3016388" y="1751874"/>
            <a:ext cx="6985000" cy="4673600"/>
          </a:xfrm>
          <a:prstGeom prst="rect">
            <a:avLst/>
          </a:prstGeom>
        </p:spPr>
      </p:pic>
    </p:spTree>
    <p:extLst>
      <p:ext uri="{BB962C8B-B14F-4D97-AF65-F5344CB8AC3E}">
        <p14:creationId xmlns:p14="http://schemas.microsoft.com/office/powerpoint/2010/main" val="2578989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C5C5A3-2E84-0849-82EA-36D2326D3784}"/>
              </a:ext>
            </a:extLst>
          </p:cNvPr>
          <p:cNvSpPr>
            <a:spLocks noGrp="1"/>
          </p:cNvSpPr>
          <p:nvPr>
            <p:ph idx="1"/>
          </p:nvPr>
        </p:nvSpPr>
        <p:spPr>
          <a:xfrm>
            <a:off x="762000" y="1812608"/>
            <a:ext cx="10515600" cy="4351338"/>
          </a:xfrm>
        </p:spPr>
        <p:txBody>
          <a:bodyPr>
            <a:normAutofit/>
          </a:bodyPr>
          <a:lstStyle/>
          <a:p>
            <a:pPr marL="0" indent="0">
              <a:buNone/>
            </a:pPr>
            <a:r>
              <a:rPr lang="en-IN" sz="1800" b="1" dirty="0" err="1"/>
              <a:t>Bussiness</a:t>
            </a:r>
            <a:r>
              <a:rPr lang="en-IN" sz="1800" b="1" dirty="0"/>
              <a:t> Problem : </a:t>
            </a:r>
            <a:r>
              <a:rPr lang="en-IN" sz="1800" dirty="0"/>
              <a:t>XYZ is a private firm in US. Due to remarkable growth in the Cab Industry in last few years and multiple key players in the market, it is planning for an investment in Cab industry and as per their Go-to-Market(G2M) strategy they want to understand the market before taking final decision.</a:t>
            </a:r>
          </a:p>
          <a:p>
            <a:pPr marL="0" indent="0">
              <a:buNone/>
            </a:pPr>
            <a:endParaRPr lang="en-US" sz="1800" dirty="0"/>
          </a:p>
          <a:p>
            <a:pPr marL="0" indent="0">
              <a:buNone/>
            </a:pPr>
            <a:r>
              <a:rPr lang="en-US" sz="1800" b="1" dirty="0"/>
              <a:t>Objective</a:t>
            </a:r>
            <a:r>
              <a:rPr lang="en-US" sz="1800" dirty="0"/>
              <a:t> : Provide actionable insights to help XYZ firm in identifying the right company for making investment.</a:t>
            </a:r>
          </a:p>
          <a:p>
            <a:pPr marL="0" indent="0">
              <a:buNone/>
            </a:pPr>
            <a:endParaRPr lang="en-US" sz="1800" dirty="0"/>
          </a:p>
          <a:p>
            <a:pPr marL="0" indent="0" algn="l">
              <a:buNone/>
            </a:pPr>
            <a:r>
              <a:rPr lang="en-IN" sz="1800" b="1" dirty="0"/>
              <a:t>Areas to investigate:</a:t>
            </a:r>
          </a:p>
          <a:p>
            <a:pPr algn="l">
              <a:buFont typeface="Arial" panose="020B0604020202020204" pitchFamily="34" charset="0"/>
              <a:buChar char="•"/>
            </a:pPr>
            <a:r>
              <a:rPr lang="en-IN" sz="1800" dirty="0"/>
              <a:t>Which company has maximum cab users at a particular time period?</a:t>
            </a:r>
          </a:p>
          <a:p>
            <a:pPr algn="l">
              <a:buFont typeface="Arial" panose="020B0604020202020204" pitchFamily="34" charset="0"/>
              <a:buChar char="•"/>
            </a:pPr>
            <a:r>
              <a:rPr lang="en-IN" sz="1800" dirty="0"/>
              <a:t>Does margin proportionally increase with increase in number of customers?</a:t>
            </a:r>
          </a:p>
          <a:p>
            <a:pPr algn="l">
              <a:buFont typeface="Arial" panose="020B0604020202020204" pitchFamily="34" charset="0"/>
              <a:buChar char="•"/>
            </a:pPr>
            <a:r>
              <a:rPr lang="en-IN" sz="1800" dirty="0"/>
              <a:t>What are the attributes of these customer segments?</a:t>
            </a:r>
          </a:p>
          <a:p>
            <a:endParaRPr lang="en-US" sz="1800" dirty="0"/>
          </a:p>
        </p:txBody>
      </p:sp>
      <p:sp>
        <p:nvSpPr>
          <p:cNvPr id="4" name="Rectangle 3">
            <a:extLst>
              <a:ext uri="{FF2B5EF4-FFF2-40B4-BE49-F238E27FC236}">
                <a16:creationId xmlns:a16="http://schemas.microsoft.com/office/drawing/2014/main" id="{DD7B960C-F6E1-AE45-98A6-122DB2A97B5B}"/>
              </a:ext>
            </a:extLst>
          </p:cNvPr>
          <p:cNvSpPr/>
          <p:nvPr/>
        </p:nvSpPr>
        <p:spPr>
          <a:xfrm>
            <a:off x="0" y="0"/>
            <a:ext cx="12192000" cy="13716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526CBCB-8ADA-0E48-96D7-11EEE40222DD}"/>
              </a:ext>
            </a:extLst>
          </p:cNvPr>
          <p:cNvSpPr>
            <a:spLocks noGrp="1"/>
          </p:cNvSpPr>
          <p:nvPr>
            <p:ph type="title"/>
          </p:nvPr>
        </p:nvSpPr>
        <p:spPr>
          <a:xfrm>
            <a:off x="838200" y="46037"/>
            <a:ext cx="10515600" cy="1325563"/>
          </a:xfrm>
        </p:spPr>
        <p:txBody>
          <a:bodyPr>
            <a:normAutofit/>
          </a:bodyPr>
          <a:lstStyle/>
          <a:p>
            <a:r>
              <a:rPr lang="en-US" sz="3500" b="1" dirty="0">
                <a:solidFill>
                  <a:schemeClr val="accent2"/>
                </a:solidFill>
                <a:latin typeface="Calibri" panose="020F0502020204030204" pitchFamily="34" charset="0"/>
                <a:cs typeface="Calibri" panose="020F0502020204030204" pitchFamily="34" charset="0"/>
              </a:rPr>
              <a:t>Background – G2M(cab industry) case study</a:t>
            </a:r>
          </a:p>
        </p:txBody>
      </p:sp>
    </p:spTree>
    <p:extLst>
      <p:ext uri="{BB962C8B-B14F-4D97-AF65-F5344CB8AC3E}">
        <p14:creationId xmlns:p14="http://schemas.microsoft.com/office/powerpoint/2010/main" val="35045324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087AA53-A2BE-554B-AAE4-C6D527006499}"/>
              </a:ext>
            </a:extLst>
          </p:cNvPr>
          <p:cNvSpPr txBox="1"/>
          <p:nvPr/>
        </p:nvSpPr>
        <p:spPr>
          <a:xfrm>
            <a:off x="762000" y="1595021"/>
            <a:ext cx="11430000" cy="4524315"/>
          </a:xfrm>
          <a:prstGeom prst="rect">
            <a:avLst/>
          </a:prstGeom>
          <a:noFill/>
        </p:spPr>
        <p:txBody>
          <a:bodyPr wrap="square" rtlCol="0">
            <a:spAutoFit/>
          </a:bodyPr>
          <a:lstStyle/>
          <a:p>
            <a:r>
              <a:rPr lang="en-IN" sz="1600" dirty="0"/>
              <a:t>From the visualizations and analysis, </a:t>
            </a:r>
          </a:p>
          <a:p>
            <a:pPr marL="342900" indent="-342900">
              <a:buFont typeface="+mj-lt"/>
              <a:buAutoNum type="arabicPeriod"/>
            </a:pPr>
            <a:r>
              <a:rPr lang="en-IN" sz="1600" dirty="0"/>
              <a:t>Middle Aged people are more often to use cabs (47.4% are middle aged, 30% old and remaining young)</a:t>
            </a:r>
          </a:p>
          <a:p>
            <a:pPr marL="342900" indent="-342900">
              <a:buFont typeface="+mj-lt"/>
              <a:buAutoNum type="arabicPeriod"/>
            </a:pPr>
            <a:r>
              <a:rPr lang="en-US" sz="1600" dirty="0"/>
              <a:t>There is almost equal distribution of gender (57.3 % of males, 42.3% females) in the Profit and customer base of both the cabs.</a:t>
            </a:r>
            <a:endParaRPr lang="en-IN" sz="1600" dirty="0"/>
          </a:p>
          <a:p>
            <a:pPr marL="342900" indent="-342900">
              <a:buFont typeface="+mj-lt"/>
              <a:buAutoNum type="arabicPeriod"/>
            </a:pPr>
            <a:r>
              <a:rPr lang="en-IN" sz="1600" dirty="0"/>
              <a:t>As per performance, The Yellows cabs has higher distribution than Pink cabs. it seems that Yellow Cabs has higher performance than Pink cabs.</a:t>
            </a:r>
          </a:p>
          <a:p>
            <a:pPr marL="342900" indent="-342900">
              <a:buFont typeface="+mj-lt"/>
              <a:buAutoNum type="arabicPeriod"/>
            </a:pPr>
            <a:r>
              <a:rPr lang="en-IN" sz="1600" dirty="0"/>
              <a:t>With the help of transactions analysis, the 76.4% of transactions which is more than ¾ share of customers to Yellow cabs from 2016 to 2018) and the rest goes to Pink Cabs. 60% of users uses card and rest use cash.</a:t>
            </a:r>
          </a:p>
          <a:p>
            <a:pPr marL="342900" indent="-342900">
              <a:buFontTx/>
              <a:buAutoNum type="arabicPeriod"/>
            </a:pPr>
            <a:r>
              <a:rPr lang="en-IN" sz="1600" dirty="0"/>
              <a:t>When It comes to coverage of cities, Its Yellow cabs again with higher coverage percentage and the most popular are NEW YORK NY, BOSTON MA, CHICAGO IL and LOS ANGELES CA. </a:t>
            </a:r>
            <a:r>
              <a:rPr lang="en-US" sz="1600" dirty="0"/>
              <a:t>There is a huge difference between yellow and pink cab in customer reach for short and long trip. Yellow cab has very good customer reach in this segment as well.</a:t>
            </a:r>
          </a:p>
          <a:p>
            <a:pPr marL="342900" indent="-342900">
              <a:buFontTx/>
              <a:buAutoNum type="arabicPeriod"/>
            </a:pPr>
            <a:r>
              <a:rPr lang="en-US" sz="1600" dirty="0"/>
              <a:t>Yellow cab is performing well as compared to  Pink cab on Holidays. Yellow cab is even Performing well In the cities where Pink cab’s customer is more. Out of 19 Cities Pink cab have higher customer reach as compared to Yellow cab ,in following 4 cities (</a:t>
            </a:r>
            <a:r>
              <a:rPr lang="en-US" sz="1600" dirty="0" err="1"/>
              <a:t>SanDiego</a:t>
            </a:r>
            <a:r>
              <a:rPr lang="en-US" sz="1600" dirty="0"/>
              <a:t>, Nashville, Sacramento, Pittsburgh)</a:t>
            </a:r>
            <a:endParaRPr lang="en-IN" sz="1600" dirty="0"/>
          </a:p>
          <a:p>
            <a:pPr marL="342900" indent="-342900">
              <a:buFontTx/>
              <a:buAutoNum type="arabicPeriod"/>
            </a:pPr>
            <a:r>
              <a:rPr lang="en-IN" sz="1600" dirty="0"/>
              <a:t>As per profit Analysis, Yellow cabs (on avg. 14M on all years ) is making approximately 7 times more profits than Pink cabs (On Avg. 2M on all years) with more users (more transactions), higher performance, and wider coverage of cities. </a:t>
            </a:r>
          </a:p>
          <a:p>
            <a:pPr marL="342900" indent="-342900">
              <a:buFontTx/>
              <a:buAutoNum type="arabicPeriod"/>
            </a:pPr>
            <a:r>
              <a:rPr lang="en-US" sz="1600" dirty="0"/>
              <a:t>Middle class and high class contributes more in the profit as well as in the customer base of both the cabs</a:t>
            </a:r>
            <a:endParaRPr lang="en-IN" sz="1600" dirty="0"/>
          </a:p>
          <a:p>
            <a:pPr marL="342900" indent="-342900">
              <a:buAutoNum type="arabicPeriod"/>
            </a:pPr>
            <a:r>
              <a:rPr lang="en-IN" sz="1600" dirty="0"/>
              <a:t>Overall, From all the analysis, Yellow Cab Firm is bigger than Pink Cap Firm in market Share and It is </a:t>
            </a:r>
            <a:r>
              <a:rPr lang="en-IN" sz="1600" b="0" i="0" u="none" strike="noStrike" dirty="0">
                <a:effectLst/>
                <a:latin typeface="-apple-system"/>
              </a:rPr>
              <a:t>highly recommended.</a:t>
            </a:r>
          </a:p>
          <a:p>
            <a:endParaRPr lang="en-US" sz="1600" dirty="0"/>
          </a:p>
        </p:txBody>
      </p:sp>
      <p:sp>
        <p:nvSpPr>
          <p:cNvPr id="4" name="Rectangle 3">
            <a:extLst>
              <a:ext uri="{FF2B5EF4-FFF2-40B4-BE49-F238E27FC236}">
                <a16:creationId xmlns:a16="http://schemas.microsoft.com/office/drawing/2014/main" id="{B2BD046D-D4D3-5C48-9D68-AE42423390A9}"/>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accent2"/>
                </a:solidFill>
                <a:latin typeface="+mj-lt"/>
              </a:rPr>
              <a:t>      Recommendations</a:t>
            </a:r>
          </a:p>
        </p:txBody>
      </p:sp>
    </p:spTree>
    <p:extLst>
      <p:ext uri="{BB962C8B-B14F-4D97-AF65-F5344CB8AC3E}">
        <p14:creationId xmlns:p14="http://schemas.microsoft.com/office/powerpoint/2010/main" val="3544474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2D4BA697-580E-5544-8F2F-194AD99B859F}"/>
              </a:ext>
            </a:extLst>
          </p:cNvPr>
          <p:cNvSpPr>
            <a:spLocks noGrp="1"/>
          </p:cNvSpPr>
          <p:nvPr>
            <p:ph type="subTitle" idx="1"/>
          </p:nvPr>
        </p:nvSpPr>
        <p:spPr>
          <a:xfrm>
            <a:off x="5872480" y="2601119"/>
            <a:ext cx="5558973" cy="1655762"/>
          </a:xfrm>
        </p:spPr>
        <p:txBody>
          <a:bodyPr>
            <a:normAutofit/>
          </a:bodyPr>
          <a:lstStyle/>
          <a:p>
            <a:r>
              <a:rPr lang="en-US" sz="6600" dirty="0">
                <a:solidFill>
                  <a:srgbClr val="FF6600"/>
                </a:solidFill>
              </a:rPr>
              <a:t>Thank You</a:t>
            </a:r>
          </a:p>
          <a:p>
            <a:endParaRPr lang="en-US" sz="6600" dirty="0">
              <a:solidFill>
                <a:srgbClr val="FF6600"/>
              </a:solidFill>
            </a:endParaRPr>
          </a:p>
        </p:txBody>
      </p:sp>
      <p:sp>
        <p:nvSpPr>
          <p:cNvPr id="3" name="Rectangle 2">
            <a:extLst>
              <a:ext uri="{FF2B5EF4-FFF2-40B4-BE49-F238E27FC236}">
                <a16:creationId xmlns:a16="http://schemas.microsoft.com/office/drawing/2014/main" id="{49C08CB0-2E68-164C-9080-887E2D20B522}"/>
              </a:ext>
            </a:extLst>
          </p:cNvPr>
          <p:cNvSpPr/>
          <p:nvPr/>
        </p:nvSpPr>
        <p:spPr>
          <a:xfrm>
            <a:off x="0" y="0"/>
            <a:ext cx="5872480" cy="68580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B067532E-7508-4245-8E91-38CA363A61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818" y="6109624"/>
            <a:ext cx="1654627" cy="994232"/>
          </a:xfrm>
          <a:prstGeom prst="rect">
            <a:avLst/>
          </a:prstGeom>
        </p:spPr>
      </p:pic>
      <p:sp>
        <p:nvSpPr>
          <p:cNvPr id="2" name="TextBox 1">
            <a:extLst>
              <a:ext uri="{FF2B5EF4-FFF2-40B4-BE49-F238E27FC236}">
                <a16:creationId xmlns:a16="http://schemas.microsoft.com/office/drawing/2014/main" id="{F9576ABE-771E-5596-F776-C38502C156F6}"/>
              </a:ext>
            </a:extLst>
          </p:cNvPr>
          <p:cNvSpPr txBox="1"/>
          <p:nvPr/>
        </p:nvSpPr>
        <p:spPr>
          <a:xfrm>
            <a:off x="997131" y="827398"/>
            <a:ext cx="4004602" cy="584775"/>
          </a:xfrm>
          <a:prstGeom prst="rect">
            <a:avLst/>
          </a:prstGeom>
          <a:noFill/>
        </p:spPr>
        <p:txBody>
          <a:bodyPr wrap="square">
            <a:spAutoFit/>
          </a:bodyPr>
          <a:lstStyle/>
          <a:p>
            <a:r>
              <a:rPr lang="en-US" sz="3200" dirty="0">
                <a:solidFill>
                  <a:srgbClr val="FF6600"/>
                </a:solidFill>
              </a:rPr>
              <a:t>Srinivas </a:t>
            </a:r>
            <a:r>
              <a:rPr lang="en-US" sz="3200" dirty="0" err="1">
                <a:solidFill>
                  <a:srgbClr val="FF6600"/>
                </a:solidFill>
              </a:rPr>
              <a:t>Devarajula</a:t>
            </a:r>
            <a:endParaRPr lang="en-US" sz="3200" dirty="0">
              <a:solidFill>
                <a:srgbClr val="FF6600"/>
              </a:solidFill>
            </a:endParaRPr>
          </a:p>
        </p:txBody>
      </p:sp>
    </p:spTree>
    <p:extLst>
      <p:ext uri="{BB962C8B-B14F-4D97-AF65-F5344CB8AC3E}">
        <p14:creationId xmlns:p14="http://schemas.microsoft.com/office/powerpoint/2010/main" val="1067902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C5C5A3-2E84-0849-82EA-36D2326D3784}"/>
              </a:ext>
            </a:extLst>
          </p:cNvPr>
          <p:cNvSpPr>
            <a:spLocks noGrp="1"/>
          </p:cNvSpPr>
          <p:nvPr>
            <p:ph idx="1"/>
          </p:nvPr>
        </p:nvSpPr>
        <p:spPr>
          <a:xfrm>
            <a:off x="762000" y="1812608"/>
            <a:ext cx="10515600" cy="4351338"/>
          </a:xfrm>
        </p:spPr>
        <p:txBody>
          <a:bodyPr>
            <a:normAutofit/>
          </a:bodyPr>
          <a:lstStyle/>
          <a:p>
            <a:pPr marL="0" indent="0" algn="l">
              <a:buNone/>
            </a:pPr>
            <a:r>
              <a:rPr lang="en-IN" sz="1800" dirty="0"/>
              <a:t>Data have been provided in 4 individual data sets (31/01/2016 to 31/12/2018)</a:t>
            </a:r>
          </a:p>
          <a:p>
            <a:pPr algn="l"/>
            <a:r>
              <a:rPr lang="en-IN" sz="1800" i="1" dirty="0" err="1"/>
              <a:t>Cab_Data.csv</a:t>
            </a:r>
            <a:r>
              <a:rPr lang="en-IN" sz="1800" i="1" dirty="0"/>
              <a:t> </a:t>
            </a:r>
            <a:r>
              <a:rPr lang="en-IN" sz="1800" dirty="0"/>
              <a:t>– this file includes details of transaction for 2 cab companies</a:t>
            </a:r>
          </a:p>
          <a:p>
            <a:pPr algn="l"/>
            <a:r>
              <a:rPr lang="en-IN" sz="1800" i="1" dirty="0" err="1"/>
              <a:t>Customer_ID.csv</a:t>
            </a:r>
            <a:r>
              <a:rPr lang="en-IN" sz="1800" i="1" dirty="0"/>
              <a:t> </a:t>
            </a:r>
            <a:r>
              <a:rPr lang="en-IN" sz="1800" dirty="0"/>
              <a:t>– this is a mapping table that contains a unique identifier which links the customer’s demographic details</a:t>
            </a:r>
          </a:p>
          <a:p>
            <a:pPr algn="l"/>
            <a:r>
              <a:rPr lang="en-IN" sz="1800" i="1" dirty="0" err="1"/>
              <a:t>Transaction_ID.csv</a:t>
            </a:r>
            <a:r>
              <a:rPr lang="en-IN" sz="1800" i="1" dirty="0"/>
              <a:t> </a:t>
            </a:r>
            <a:r>
              <a:rPr lang="en-IN" sz="1800" dirty="0"/>
              <a:t>– this is a mapping table that contains transaction to customer mapping and payment mode</a:t>
            </a:r>
          </a:p>
          <a:p>
            <a:pPr algn="l"/>
            <a:r>
              <a:rPr lang="en-IN" sz="1800" i="1" dirty="0" err="1"/>
              <a:t>City.csv</a:t>
            </a:r>
            <a:r>
              <a:rPr lang="en-IN" sz="1800" i="1" dirty="0"/>
              <a:t> </a:t>
            </a:r>
            <a:r>
              <a:rPr lang="en-IN" sz="1800" dirty="0"/>
              <a:t>– this file contains list of US cities, their population and number of cab users</a:t>
            </a:r>
            <a:endParaRPr lang="en-IN" sz="1800" b="1" dirty="0"/>
          </a:p>
          <a:p>
            <a:pPr marL="0" indent="0">
              <a:buNone/>
            </a:pPr>
            <a:r>
              <a:rPr lang="en-US" sz="1800" dirty="0"/>
              <a:t>The analysis has been divided into four parts: </a:t>
            </a:r>
          </a:p>
          <a:p>
            <a:r>
              <a:rPr lang="en-US" sz="1800" dirty="0"/>
              <a:t>Data Understanding </a:t>
            </a:r>
          </a:p>
          <a:p>
            <a:r>
              <a:rPr lang="en-US" sz="1800" dirty="0"/>
              <a:t>Forecasting profit and number of rides for each cab type </a:t>
            </a:r>
          </a:p>
          <a:p>
            <a:r>
              <a:rPr lang="en-US" sz="1800" dirty="0"/>
              <a:t>Finding the most profitable Cab company </a:t>
            </a:r>
          </a:p>
          <a:p>
            <a:r>
              <a:rPr lang="en-US" sz="1800" dirty="0"/>
              <a:t>Recommendations for investment</a:t>
            </a:r>
          </a:p>
          <a:p>
            <a:pPr marL="0" indent="0">
              <a:buNone/>
            </a:pPr>
            <a:endParaRPr lang="en-US" sz="1800" dirty="0"/>
          </a:p>
        </p:txBody>
      </p:sp>
      <p:sp>
        <p:nvSpPr>
          <p:cNvPr id="4" name="Rectangle 3">
            <a:extLst>
              <a:ext uri="{FF2B5EF4-FFF2-40B4-BE49-F238E27FC236}">
                <a16:creationId xmlns:a16="http://schemas.microsoft.com/office/drawing/2014/main" id="{DD7B960C-F6E1-AE45-98A6-122DB2A97B5B}"/>
              </a:ext>
            </a:extLst>
          </p:cNvPr>
          <p:cNvSpPr/>
          <p:nvPr/>
        </p:nvSpPr>
        <p:spPr>
          <a:xfrm>
            <a:off x="0" y="0"/>
            <a:ext cx="12192000" cy="13716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526CBCB-8ADA-0E48-96D7-11EEE40222DD}"/>
              </a:ext>
            </a:extLst>
          </p:cNvPr>
          <p:cNvSpPr>
            <a:spLocks noGrp="1"/>
          </p:cNvSpPr>
          <p:nvPr>
            <p:ph type="title"/>
          </p:nvPr>
        </p:nvSpPr>
        <p:spPr>
          <a:xfrm>
            <a:off x="838200" y="46037"/>
            <a:ext cx="10515600" cy="1325563"/>
          </a:xfrm>
        </p:spPr>
        <p:txBody>
          <a:bodyPr>
            <a:normAutofit/>
          </a:bodyPr>
          <a:lstStyle/>
          <a:p>
            <a:r>
              <a:rPr lang="en-US" sz="3500" b="1" dirty="0">
                <a:solidFill>
                  <a:schemeClr val="accent2"/>
                </a:solidFill>
                <a:latin typeface="Calibri" panose="020F0502020204030204" pitchFamily="34" charset="0"/>
                <a:cs typeface="Calibri" panose="020F0502020204030204" pitchFamily="34" charset="0"/>
              </a:rPr>
              <a:t>Dataset</a:t>
            </a:r>
          </a:p>
        </p:txBody>
      </p:sp>
    </p:spTree>
    <p:extLst>
      <p:ext uri="{BB962C8B-B14F-4D97-AF65-F5344CB8AC3E}">
        <p14:creationId xmlns:p14="http://schemas.microsoft.com/office/powerpoint/2010/main" val="3428435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BEE7A3-F2C2-8145-B852-24B96B83A958}"/>
              </a:ext>
            </a:extLst>
          </p:cNvPr>
          <p:cNvSpPr txBox="1"/>
          <p:nvPr/>
        </p:nvSpPr>
        <p:spPr>
          <a:xfrm>
            <a:off x="802907" y="1371600"/>
            <a:ext cx="7841506" cy="5078313"/>
          </a:xfrm>
          <a:prstGeom prst="rect">
            <a:avLst/>
          </a:prstGeom>
          <a:noFill/>
        </p:spPr>
        <p:txBody>
          <a:bodyPr wrap="non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24 Features( including 9 derived features)</a:t>
            </a:r>
          </a:p>
          <a:p>
            <a:pPr marL="285750" indent="-285750">
              <a:buFont typeface="Arial" panose="020B0604020202020204" pitchFamily="34" charset="0"/>
              <a:buChar char="•"/>
            </a:pPr>
            <a:r>
              <a:rPr lang="en-US" dirty="0"/>
              <a:t>Timeframe of the data: 2016-01-31 to 2018-12-31</a:t>
            </a:r>
          </a:p>
          <a:p>
            <a:pPr marL="285750" indent="-285750">
              <a:buFont typeface="Arial" panose="020B0604020202020204" pitchFamily="34" charset="0"/>
              <a:buChar char="•"/>
            </a:pPr>
            <a:r>
              <a:rPr lang="en-US" dirty="0"/>
              <a:t>Total data points :355,032</a:t>
            </a:r>
          </a:p>
          <a:p>
            <a:endParaRPr lang="en-US" dirty="0"/>
          </a:p>
          <a:p>
            <a:endParaRPr lang="en-US" dirty="0"/>
          </a:p>
          <a:p>
            <a:r>
              <a:rPr lang="en-US" b="1" dirty="0"/>
              <a:t>Assumptions:</a:t>
            </a:r>
          </a:p>
          <a:p>
            <a:endParaRPr lang="en-US" b="1" dirty="0"/>
          </a:p>
          <a:p>
            <a:pPr marL="285750" indent="-285750">
              <a:buFont typeface="Arial" panose="020B0604020202020204" pitchFamily="34" charset="0"/>
              <a:buChar char="•"/>
            </a:pPr>
            <a:r>
              <a:rPr lang="en-US" dirty="0"/>
              <a:t>Outliers are present in Price_Charged feature but due to </a:t>
            </a:r>
          </a:p>
          <a:p>
            <a:r>
              <a:rPr lang="en-US" dirty="0"/>
              <a:t>      unavailability of trip duration details ,we are not treating this as outlier.</a:t>
            </a:r>
          </a:p>
          <a:p>
            <a:endParaRPr lang="en-US" dirty="0"/>
          </a:p>
          <a:p>
            <a:pPr marL="285750" indent="-285750">
              <a:buFont typeface="Arial" panose="020B0604020202020204" pitchFamily="34" charset="0"/>
              <a:buChar char="•"/>
            </a:pPr>
            <a:r>
              <a:rPr lang="en-US" dirty="0"/>
              <a:t>Profit of rides are calculated keeping other factors constant and only </a:t>
            </a:r>
          </a:p>
          <a:p>
            <a:r>
              <a:rPr lang="en-US" dirty="0"/>
              <a:t>      Price_Charged and Cost_of_Trip features used to calculate profit.</a:t>
            </a:r>
          </a:p>
          <a:p>
            <a:endParaRPr lang="en-US" dirty="0"/>
          </a:p>
          <a:p>
            <a:pPr marL="285750" indent="-285750">
              <a:buFont typeface="Arial" panose="020B0604020202020204" pitchFamily="34" charset="0"/>
              <a:buChar char="•"/>
            </a:pPr>
            <a:r>
              <a:rPr lang="en-US" dirty="0"/>
              <a:t>Users feature of city dataset is treated as number of cab users in the city.</a:t>
            </a:r>
          </a:p>
          <a:p>
            <a:r>
              <a:rPr lang="en-US" dirty="0"/>
              <a:t>      we have assumed that this can be other cab users as well(including Yellow and</a:t>
            </a:r>
          </a:p>
          <a:p>
            <a:r>
              <a:rPr lang="en-US" dirty="0"/>
              <a:t>      Pink cab) </a:t>
            </a:r>
          </a:p>
          <a:p>
            <a:endParaRPr lang="en-US" dirty="0"/>
          </a:p>
        </p:txBody>
      </p:sp>
      <p:grpSp>
        <p:nvGrpSpPr>
          <p:cNvPr id="51" name="Group 50">
            <a:extLst>
              <a:ext uri="{FF2B5EF4-FFF2-40B4-BE49-F238E27FC236}">
                <a16:creationId xmlns:a16="http://schemas.microsoft.com/office/drawing/2014/main" id="{C3DD4A4E-B1CE-1A4E-8298-CB1425F09C06}"/>
              </a:ext>
            </a:extLst>
          </p:cNvPr>
          <p:cNvGrpSpPr/>
          <p:nvPr/>
        </p:nvGrpSpPr>
        <p:grpSpPr>
          <a:xfrm>
            <a:off x="5959628" y="1537723"/>
            <a:ext cx="5990072" cy="2545492"/>
            <a:chOff x="5536376" y="1858363"/>
            <a:chExt cx="6407827" cy="3381431"/>
          </a:xfrm>
        </p:grpSpPr>
        <p:grpSp>
          <p:nvGrpSpPr>
            <p:cNvPr id="32" name="Group 31">
              <a:extLst>
                <a:ext uri="{FF2B5EF4-FFF2-40B4-BE49-F238E27FC236}">
                  <a16:creationId xmlns:a16="http://schemas.microsoft.com/office/drawing/2014/main" id="{F1A85269-51DF-5F48-8AD1-E5FDB72A8EA3}"/>
                </a:ext>
              </a:extLst>
            </p:cNvPr>
            <p:cNvGrpSpPr/>
            <p:nvPr/>
          </p:nvGrpSpPr>
          <p:grpSpPr>
            <a:xfrm>
              <a:off x="5536376" y="1858363"/>
              <a:ext cx="5168575" cy="3381431"/>
              <a:chOff x="1702411" y="3452991"/>
              <a:chExt cx="5168575" cy="3823312"/>
            </a:xfrm>
          </p:grpSpPr>
          <p:grpSp>
            <p:nvGrpSpPr>
              <p:cNvPr id="13" name="Group 12">
                <a:extLst>
                  <a:ext uri="{FF2B5EF4-FFF2-40B4-BE49-F238E27FC236}">
                    <a16:creationId xmlns:a16="http://schemas.microsoft.com/office/drawing/2014/main" id="{C0570A45-712A-FC4A-9402-2A4A4E723192}"/>
                  </a:ext>
                </a:extLst>
              </p:cNvPr>
              <p:cNvGrpSpPr/>
              <p:nvPr/>
            </p:nvGrpSpPr>
            <p:grpSpPr>
              <a:xfrm>
                <a:off x="1702411" y="3452991"/>
                <a:ext cx="5168575" cy="1602250"/>
                <a:chOff x="1702411" y="4026102"/>
                <a:chExt cx="5168575" cy="1602250"/>
              </a:xfrm>
            </p:grpSpPr>
            <p:sp>
              <p:nvSpPr>
                <p:cNvPr id="5" name="Freeform 86">
                  <a:extLst>
                    <a:ext uri="{FF2B5EF4-FFF2-40B4-BE49-F238E27FC236}">
                      <a16:creationId xmlns:a16="http://schemas.microsoft.com/office/drawing/2014/main" id="{A5420E7C-ED4E-3141-84D7-6FA339ADA06A}"/>
                    </a:ext>
                  </a:extLst>
                </p:cNvPr>
                <p:cNvSpPr>
                  <a:spLocks noEditPoints="1"/>
                </p:cNvSpPr>
                <p:nvPr/>
              </p:nvSpPr>
              <p:spPr bwMode="auto">
                <a:xfrm>
                  <a:off x="6051395" y="4026103"/>
                  <a:ext cx="662857" cy="926447"/>
                </a:xfrm>
                <a:custGeom>
                  <a:avLst/>
                  <a:gdLst>
                    <a:gd name="T0" fmla="*/ 97 w 472"/>
                    <a:gd name="T1" fmla="*/ 512 h 612"/>
                    <a:gd name="T2" fmla="*/ 97 w 472"/>
                    <a:gd name="T3" fmla="*/ 483 h 612"/>
                    <a:gd name="T4" fmla="*/ 390 w 472"/>
                    <a:gd name="T5" fmla="*/ 497 h 612"/>
                    <a:gd name="T6" fmla="*/ 375 w 472"/>
                    <a:gd name="T7" fmla="*/ 435 h 612"/>
                    <a:gd name="T8" fmla="*/ 82 w 472"/>
                    <a:gd name="T9" fmla="*/ 421 h 612"/>
                    <a:gd name="T10" fmla="*/ 375 w 472"/>
                    <a:gd name="T11" fmla="*/ 406 h 612"/>
                    <a:gd name="T12" fmla="*/ 375 w 472"/>
                    <a:gd name="T13" fmla="*/ 435 h 612"/>
                    <a:gd name="T14" fmla="*/ 97 w 472"/>
                    <a:gd name="T15" fmla="*/ 359 h 612"/>
                    <a:gd name="T16" fmla="*/ 97 w 472"/>
                    <a:gd name="T17" fmla="*/ 330 h 612"/>
                    <a:gd name="T18" fmla="*/ 390 w 472"/>
                    <a:gd name="T19" fmla="*/ 344 h 612"/>
                    <a:gd name="T20" fmla="*/ 375 w 472"/>
                    <a:gd name="T21" fmla="*/ 282 h 612"/>
                    <a:gd name="T22" fmla="*/ 82 w 472"/>
                    <a:gd name="T23" fmla="*/ 268 h 612"/>
                    <a:gd name="T24" fmla="*/ 375 w 472"/>
                    <a:gd name="T25" fmla="*/ 254 h 612"/>
                    <a:gd name="T26" fmla="*/ 375 w 472"/>
                    <a:gd name="T27" fmla="*/ 282 h 612"/>
                    <a:gd name="T28" fmla="*/ 97 w 472"/>
                    <a:gd name="T29" fmla="*/ 206 h 612"/>
                    <a:gd name="T30" fmla="*/ 97 w 472"/>
                    <a:gd name="T31" fmla="*/ 177 h 612"/>
                    <a:gd name="T32" fmla="*/ 260 w 472"/>
                    <a:gd name="T33" fmla="*/ 191 h 612"/>
                    <a:gd name="T34" fmla="*/ 246 w 472"/>
                    <a:gd name="T35" fmla="*/ 129 h 612"/>
                    <a:gd name="T36" fmla="*/ 82 w 472"/>
                    <a:gd name="T37" fmla="*/ 115 h 612"/>
                    <a:gd name="T38" fmla="*/ 246 w 472"/>
                    <a:gd name="T39" fmla="*/ 101 h 612"/>
                    <a:gd name="T40" fmla="*/ 246 w 472"/>
                    <a:gd name="T41" fmla="*/ 129 h 612"/>
                    <a:gd name="T42" fmla="*/ 0 w 472"/>
                    <a:gd name="T43" fmla="*/ 585 h 612"/>
                    <a:gd name="T44" fmla="*/ 27 w 472"/>
                    <a:gd name="T45" fmla="*/ 0 h 612"/>
                    <a:gd name="T46" fmla="*/ 346 w 472"/>
                    <a:gd name="T47" fmla="*/ 22 h 612"/>
                    <a:gd name="T48" fmla="*/ 472 w 472"/>
                    <a:gd name="T49" fmla="*/ 179 h 612"/>
                    <a:gd name="T50" fmla="*/ 445 w 472"/>
                    <a:gd name="T51" fmla="*/ 612 h 612"/>
                    <a:gd name="T52" fmla="*/ 75 w 472"/>
                    <a:gd name="T53" fmla="*/ 35 h 612"/>
                    <a:gd name="T54" fmla="*/ 35 w 472"/>
                    <a:gd name="T55" fmla="*/ 537 h 612"/>
                    <a:gd name="T56" fmla="*/ 397 w 472"/>
                    <a:gd name="T57" fmla="*/ 578 h 612"/>
                    <a:gd name="T58" fmla="*/ 437 w 472"/>
                    <a:gd name="T59" fmla="*/ 201 h 612"/>
                    <a:gd name="T60" fmla="*/ 332 w 472"/>
                    <a:gd name="T61" fmla="*/ 161 h 612"/>
                    <a:gd name="T62" fmla="*/ 304 w 472"/>
                    <a:gd name="T63" fmla="*/ 75 h 612"/>
                    <a:gd name="T64" fmla="*/ 75 w 472"/>
                    <a:gd name="T65" fmla="*/ 35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2" h="612">
                      <a:moveTo>
                        <a:pt x="375" y="512"/>
                      </a:moveTo>
                      <a:cubicBezTo>
                        <a:pt x="97" y="512"/>
                        <a:pt x="97" y="512"/>
                        <a:pt x="97" y="512"/>
                      </a:cubicBezTo>
                      <a:cubicBezTo>
                        <a:pt x="89" y="512"/>
                        <a:pt x="82" y="505"/>
                        <a:pt x="82" y="497"/>
                      </a:cubicBezTo>
                      <a:cubicBezTo>
                        <a:pt x="82" y="489"/>
                        <a:pt x="89" y="483"/>
                        <a:pt x="97" y="483"/>
                      </a:cubicBezTo>
                      <a:cubicBezTo>
                        <a:pt x="375" y="483"/>
                        <a:pt x="375" y="483"/>
                        <a:pt x="375" y="483"/>
                      </a:cubicBezTo>
                      <a:cubicBezTo>
                        <a:pt x="383" y="483"/>
                        <a:pt x="390" y="489"/>
                        <a:pt x="390" y="497"/>
                      </a:cubicBezTo>
                      <a:cubicBezTo>
                        <a:pt x="390" y="505"/>
                        <a:pt x="383" y="512"/>
                        <a:pt x="375" y="512"/>
                      </a:cubicBezTo>
                      <a:close/>
                      <a:moveTo>
                        <a:pt x="375" y="435"/>
                      </a:moveTo>
                      <a:cubicBezTo>
                        <a:pt x="97" y="435"/>
                        <a:pt x="97" y="435"/>
                        <a:pt x="97" y="435"/>
                      </a:cubicBezTo>
                      <a:cubicBezTo>
                        <a:pt x="89" y="435"/>
                        <a:pt x="82" y="429"/>
                        <a:pt x="82" y="421"/>
                      </a:cubicBezTo>
                      <a:cubicBezTo>
                        <a:pt x="82" y="413"/>
                        <a:pt x="89" y="406"/>
                        <a:pt x="97" y="406"/>
                      </a:cubicBezTo>
                      <a:cubicBezTo>
                        <a:pt x="375" y="406"/>
                        <a:pt x="375" y="406"/>
                        <a:pt x="375" y="406"/>
                      </a:cubicBezTo>
                      <a:cubicBezTo>
                        <a:pt x="383" y="406"/>
                        <a:pt x="390" y="413"/>
                        <a:pt x="390" y="421"/>
                      </a:cubicBezTo>
                      <a:cubicBezTo>
                        <a:pt x="390" y="429"/>
                        <a:pt x="383" y="435"/>
                        <a:pt x="375" y="435"/>
                      </a:cubicBezTo>
                      <a:close/>
                      <a:moveTo>
                        <a:pt x="375" y="359"/>
                      </a:moveTo>
                      <a:cubicBezTo>
                        <a:pt x="97" y="359"/>
                        <a:pt x="97" y="359"/>
                        <a:pt x="97" y="359"/>
                      </a:cubicBezTo>
                      <a:cubicBezTo>
                        <a:pt x="89" y="359"/>
                        <a:pt x="82" y="352"/>
                        <a:pt x="82" y="344"/>
                      </a:cubicBezTo>
                      <a:cubicBezTo>
                        <a:pt x="82" y="336"/>
                        <a:pt x="89" y="330"/>
                        <a:pt x="97" y="330"/>
                      </a:cubicBezTo>
                      <a:cubicBezTo>
                        <a:pt x="375" y="330"/>
                        <a:pt x="375" y="330"/>
                        <a:pt x="375" y="330"/>
                      </a:cubicBezTo>
                      <a:cubicBezTo>
                        <a:pt x="383" y="330"/>
                        <a:pt x="390" y="336"/>
                        <a:pt x="390" y="344"/>
                      </a:cubicBezTo>
                      <a:cubicBezTo>
                        <a:pt x="390" y="352"/>
                        <a:pt x="383" y="359"/>
                        <a:pt x="375" y="359"/>
                      </a:cubicBezTo>
                      <a:close/>
                      <a:moveTo>
                        <a:pt x="375" y="282"/>
                      </a:moveTo>
                      <a:cubicBezTo>
                        <a:pt x="97" y="282"/>
                        <a:pt x="97" y="282"/>
                        <a:pt x="97" y="282"/>
                      </a:cubicBezTo>
                      <a:cubicBezTo>
                        <a:pt x="89" y="282"/>
                        <a:pt x="82" y="276"/>
                        <a:pt x="82" y="268"/>
                      </a:cubicBezTo>
                      <a:cubicBezTo>
                        <a:pt x="82" y="260"/>
                        <a:pt x="89" y="254"/>
                        <a:pt x="97" y="254"/>
                      </a:cubicBezTo>
                      <a:cubicBezTo>
                        <a:pt x="375" y="254"/>
                        <a:pt x="375" y="254"/>
                        <a:pt x="375" y="254"/>
                      </a:cubicBezTo>
                      <a:cubicBezTo>
                        <a:pt x="383" y="254"/>
                        <a:pt x="390" y="260"/>
                        <a:pt x="390" y="268"/>
                      </a:cubicBezTo>
                      <a:cubicBezTo>
                        <a:pt x="390" y="276"/>
                        <a:pt x="383" y="282"/>
                        <a:pt x="375" y="282"/>
                      </a:cubicBezTo>
                      <a:close/>
                      <a:moveTo>
                        <a:pt x="246" y="206"/>
                      </a:moveTo>
                      <a:cubicBezTo>
                        <a:pt x="97" y="206"/>
                        <a:pt x="97" y="206"/>
                        <a:pt x="97" y="206"/>
                      </a:cubicBezTo>
                      <a:cubicBezTo>
                        <a:pt x="89" y="206"/>
                        <a:pt x="82" y="199"/>
                        <a:pt x="82" y="191"/>
                      </a:cubicBezTo>
                      <a:cubicBezTo>
                        <a:pt x="82" y="183"/>
                        <a:pt x="89" y="177"/>
                        <a:pt x="97" y="177"/>
                      </a:cubicBezTo>
                      <a:cubicBezTo>
                        <a:pt x="246" y="177"/>
                        <a:pt x="246" y="177"/>
                        <a:pt x="246" y="177"/>
                      </a:cubicBezTo>
                      <a:cubicBezTo>
                        <a:pt x="254" y="177"/>
                        <a:pt x="260" y="183"/>
                        <a:pt x="260" y="191"/>
                      </a:cubicBezTo>
                      <a:cubicBezTo>
                        <a:pt x="260" y="199"/>
                        <a:pt x="254" y="206"/>
                        <a:pt x="246" y="206"/>
                      </a:cubicBezTo>
                      <a:close/>
                      <a:moveTo>
                        <a:pt x="246" y="129"/>
                      </a:moveTo>
                      <a:cubicBezTo>
                        <a:pt x="97" y="129"/>
                        <a:pt x="97" y="129"/>
                        <a:pt x="97" y="129"/>
                      </a:cubicBezTo>
                      <a:cubicBezTo>
                        <a:pt x="89" y="129"/>
                        <a:pt x="82" y="123"/>
                        <a:pt x="82" y="115"/>
                      </a:cubicBezTo>
                      <a:cubicBezTo>
                        <a:pt x="82" y="107"/>
                        <a:pt x="89" y="101"/>
                        <a:pt x="97" y="101"/>
                      </a:cubicBezTo>
                      <a:cubicBezTo>
                        <a:pt x="246" y="101"/>
                        <a:pt x="246" y="101"/>
                        <a:pt x="246" y="101"/>
                      </a:cubicBezTo>
                      <a:cubicBezTo>
                        <a:pt x="254" y="101"/>
                        <a:pt x="260" y="107"/>
                        <a:pt x="260" y="115"/>
                      </a:cubicBezTo>
                      <a:cubicBezTo>
                        <a:pt x="260" y="123"/>
                        <a:pt x="254" y="129"/>
                        <a:pt x="246" y="129"/>
                      </a:cubicBezTo>
                      <a:close/>
                      <a:moveTo>
                        <a:pt x="27" y="612"/>
                      </a:moveTo>
                      <a:cubicBezTo>
                        <a:pt x="12" y="612"/>
                        <a:pt x="0" y="600"/>
                        <a:pt x="0" y="585"/>
                      </a:cubicBezTo>
                      <a:cubicBezTo>
                        <a:pt x="0" y="27"/>
                        <a:pt x="0" y="27"/>
                        <a:pt x="0" y="27"/>
                      </a:cubicBezTo>
                      <a:cubicBezTo>
                        <a:pt x="0" y="12"/>
                        <a:pt x="12" y="0"/>
                        <a:pt x="27" y="0"/>
                      </a:cubicBezTo>
                      <a:cubicBezTo>
                        <a:pt x="293" y="0"/>
                        <a:pt x="293" y="0"/>
                        <a:pt x="293" y="0"/>
                      </a:cubicBezTo>
                      <a:cubicBezTo>
                        <a:pt x="310" y="0"/>
                        <a:pt x="334" y="10"/>
                        <a:pt x="346" y="22"/>
                      </a:cubicBezTo>
                      <a:cubicBezTo>
                        <a:pt x="450" y="126"/>
                        <a:pt x="450" y="126"/>
                        <a:pt x="450" y="126"/>
                      </a:cubicBezTo>
                      <a:cubicBezTo>
                        <a:pt x="462" y="138"/>
                        <a:pt x="472" y="162"/>
                        <a:pt x="472" y="179"/>
                      </a:cubicBezTo>
                      <a:cubicBezTo>
                        <a:pt x="472" y="585"/>
                        <a:pt x="472" y="585"/>
                        <a:pt x="472" y="585"/>
                      </a:cubicBezTo>
                      <a:cubicBezTo>
                        <a:pt x="472" y="600"/>
                        <a:pt x="460" y="612"/>
                        <a:pt x="445" y="612"/>
                      </a:cubicBezTo>
                      <a:lnTo>
                        <a:pt x="27" y="612"/>
                      </a:lnTo>
                      <a:close/>
                      <a:moveTo>
                        <a:pt x="75" y="35"/>
                      </a:moveTo>
                      <a:cubicBezTo>
                        <a:pt x="53" y="35"/>
                        <a:pt x="35" y="53"/>
                        <a:pt x="35" y="75"/>
                      </a:cubicBezTo>
                      <a:cubicBezTo>
                        <a:pt x="35" y="537"/>
                        <a:pt x="35" y="537"/>
                        <a:pt x="35" y="537"/>
                      </a:cubicBezTo>
                      <a:cubicBezTo>
                        <a:pt x="35" y="560"/>
                        <a:pt x="53" y="578"/>
                        <a:pt x="75" y="578"/>
                      </a:cubicBezTo>
                      <a:cubicBezTo>
                        <a:pt x="397" y="578"/>
                        <a:pt x="397" y="578"/>
                        <a:pt x="397" y="578"/>
                      </a:cubicBezTo>
                      <a:cubicBezTo>
                        <a:pt x="419" y="578"/>
                        <a:pt x="437" y="560"/>
                        <a:pt x="437" y="537"/>
                      </a:cubicBezTo>
                      <a:cubicBezTo>
                        <a:pt x="437" y="201"/>
                        <a:pt x="437" y="201"/>
                        <a:pt x="437" y="201"/>
                      </a:cubicBezTo>
                      <a:cubicBezTo>
                        <a:pt x="437" y="179"/>
                        <a:pt x="419" y="161"/>
                        <a:pt x="397" y="161"/>
                      </a:cubicBezTo>
                      <a:cubicBezTo>
                        <a:pt x="332" y="161"/>
                        <a:pt x="332" y="161"/>
                        <a:pt x="332" y="161"/>
                      </a:cubicBezTo>
                      <a:cubicBezTo>
                        <a:pt x="317" y="161"/>
                        <a:pt x="304" y="149"/>
                        <a:pt x="304" y="134"/>
                      </a:cubicBezTo>
                      <a:cubicBezTo>
                        <a:pt x="304" y="75"/>
                        <a:pt x="304" y="75"/>
                        <a:pt x="304" y="75"/>
                      </a:cubicBezTo>
                      <a:cubicBezTo>
                        <a:pt x="304" y="53"/>
                        <a:pt x="286" y="35"/>
                        <a:pt x="264" y="35"/>
                      </a:cubicBezTo>
                      <a:lnTo>
                        <a:pt x="75" y="3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 name="Freeform 86">
                  <a:extLst>
                    <a:ext uri="{FF2B5EF4-FFF2-40B4-BE49-F238E27FC236}">
                      <a16:creationId xmlns:a16="http://schemas.microsoft.com/office/drawing/2014/main" id="{25FB5E9C-5F16-7840-91D4-0CA515F11B0A}"/>
                    </a:ext>
                  </a:extLst>
                </p:cNvPr>
                <p:cNvSpPr>
                  <a:spLocks noEditPoints="1"/>
                </p:cNvSpPr>
                <p:nvPr/>
              </p:nvSpPr>
              <p:spPr bwMode="auto">
                <a:xfrm>
                  <a:off x="1961385" y="4026102"/>
                  <a:ext cx="662857" cy="926447"/>
                </a:xfrm>
                <a:custGeom>
                  <a:avLst/>
                  <a:gdLst>
                    <a:gd name="T0" fmla="*/ 97 w 472"/>
                    <a:gd name="T1" fmla="*/ 512 h 612"/>
                    <a:gd name="T2" fmla="*/ 97 w 472"/>
                    <a:gd name="T3" fmla="*/ 483 h 612"/>
                    <a:gd name="T4" fmla="*/ 390 w 472"/>
                    <a:gd name="T5" fmla="*/ 497 h 612"/>
                    <a:gd name="T6" fmla="*/ 375 w 472"/>
                    <a:gd name="T7" fmla="*/ 435 h 612"/>
                    <a:gd name="T8" fmla="*/ 82 w 472"/>
                    <a:gd name="T9" fmla="*/ 421 h 612"/>
                    <a:gd name="T10" fmla="*/ 375 w 472"/>
                    <a:gd name="T11" fmla="*/ 406 h 612"/>
                    <a:gd name="T12" fmla="*/ 375 w 472"/>
                    <a:gd name="T13" fmla="*/ 435 h 612"/>
                    <a:gd name="T14" fmla="*/ 97 w 472"/>
                    <a:gd name="T15" fmla="*/ 359 h 612"/>
                    <a:gd name="T16" fmla="*/ 97 w 472"/>
                    <a:gd name="T17" fmla="*/ 330 h 612"/>
                    <a:gd name="T18" fmla="*/ 390 w 472"/>
                    <a:gd name="T19" fmla="*/ 344 h 612"/>
                    <a:gd name="T20" fmla="*/ 375 w 472"/>
                    <a:gd name="T21" fmla="*/ 282 h 612"/>
                    <a:gd name="T22" fmla="*/ 82 w 472"/>
                    <a:gd name="T23" fmla="*/ 268 h 612"/>
                    <a:gd name="T24" fmla="*/ 375 w 472"/>
                    <a:gd name="T25" fmla="*/ 254 h 612"/>
                    <a:gd name="T26" fmla="*/ 375 w 472"/>
                    <a:gd name="T27" fmla="*/ 282 h 612"/>
                    <a:gd name="T28" fmla="*/ 97 w 472"/>
                    <a:gd name="T29" fmla="*/ 206 h 612"/>
                    <a:gd name="T30" fmla="*/ 97 w 472"/>
                    <a:gd name="T31" fmla="*/ 177 h 612"/>
                    <a:gd name="T32" fmla="*/ 260 w 472"/>
                    <a:gd name="T33" fmla="*/ 191 h 612"/>
                    <a:gd name="T34" fmla="*/ 246 w 472"/>
                    <a:gd name="T35" fmla="*/ 129 h 612"/>
                    <a:gd name="T36" fmla="*/ 82 w 472"/>
                    <a:gd name="T37" fmla="*/ 115 h 612"/>
                    <a:gd name="T38" fmla="*/ 246 w 472"/>
                    <a:gd name="T39" fmla="*/ 101 h 612"/>
                    <a:gd name="T40" fmla="*/ 246 w 472"/>
                    <a:gd name="T41" fmla="*/ 129 h 612"/>
                    <a:gd name="T42" fmla="*/ 0 w 472"/>
                    <a:gd name="T43" fmla="*/ 585 h 612"/>
                    <a:gd name="T44" fmla="*/ 27 w 472"/>
                    <a:gd name="T45" fmla="*/ 0 h 612"/>
                    <a:gd name="T46" fmla="*/ 346 w 472"/>
                    <a:gd name="T47" fmla="*/ 22 h 612"/>
                    <a:gd name="T48" fmla="*/ 472 w 472"/>
                    <a:gd name="T49" fmla="*/ 179 h 612"/>
                    <a:gd name="T50" fmla="*/ 445 w 472"/>
                    <a:gd name="T51" fmla="*/ 612 h 612"/>
                    <a:gd name="T52" fmla="*/ 75 w 472"/>
                    <a:gd name="T53" fmla="*/ 35 h 612"/>
                    <a:gd name="T54" fmla="*/ 35 w 472"/>
                    <a:gd name="T55" fmla="*/ 537 h 612"/>
                    <a:gd name="T56" fmla="*/ 397 w 472"/>
                    <a:gd name="T57" fmla="*/ 578 h 612"/>
                    <a:gd name="T58" fmla="*/ 437 w 472"/>
                    <a:gd name="T59" fmla="*/ 201 h 612"/>
                    <a:gd name="T60" fmla="*/ 332 w 472"/>
                    <a:gd name="T61" fmla="*/ 161 h 612"/>
                    <a:gd name="T62" fmla="*/ 304 w 472"/>
                    <a:gd name="T63" fmla="*/ 75 h 612"/>
                    <a:gd name="T64" fmla="*/ 75 w 472"/>
                    <a:gd name="T65" fmla="*/ 35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2" h="612">
                      <a:moveTo>
                        <a:pt x="375" y="512"/>
                      </a:moveTo>
                      <a:cubicBezTo>
                        <a:pt x="97" y="512"/>
                        <a:pt x="97" y="512"/>
                        <a:pt x="97" y="512"/>
                      </a:cubicBezTo>
                      <a:cubicBezTo>
                        <a:pt x="89" y="512"/>
                        <a:pt x="82" y="505"/>
                        <a:pt x="82" y="497"/>
                      </a:cubicBezTo>
                      <a:cubicBezTo>
                        <a:pt x="82" y="489"/>
                        <a:pt x="89" y="483"/>
                        <a:pt x="97" y="483"/>
                      </a:cubicBezTo>
                      <a:cubicBezTo>
                        <a:pt x="375" y="483"/>
                        <a:pt x="375" y="483"/>
                        <a:pt x="375" y="483"/>
                      </a:cubicBezTo>
                      <a:cubicBezTo>
                        <a:pt x="383" y="483"/>
                        <a:pt x="390" y="489"/>
                        <a:pt x="390" y="497"/>
                      </a:cubicBezTo>
                      <a:cubicBezTo>
                        <a:pt x="390" y="505"/>
                        <a:pt x="383" y="512"/>
                        <a:pt x="375" y="512"/>
                      </a:cubicBezTo>
                      <a:close/>
                      <a:moveTo>
                        <a:pt x="375" y="435"/>
                      </a:moveTo>
                      <a:cubicBezTo>
                        <a:pt x="97" y="435"/>
                        <a:pt x="97" y="435"/>
                        <a:pt x="97" y="435"/>
                      </a:cubicBezTo>
                      <a:cubicBezTo>
                        <a:pt x="89" y="435"/>
                        <a:pt x="82" y="429"/>
                        <a:pt x="82" y="421"/>
                      </a:cubicBezTo>
                      <a:cubicBezTo>
                        <a:pt x="82" y="413"/>
                        <a:pt x="89" y="406"/>
                        <a:pt x="97" y="406"/>
                      </a:cubicBezTo>
                      <a:cubicBezTo>
                        <a:pt x="375" y="406"/>
                        <a:pt x="375" y="406"/>
                        <a:pt x="375" y="406"/>
                      </a:cubicBezTo>
                      <a:cubicBezTo>
                        <a:pt x="383" y="406"/>
                        <a:pt x="390" y="413"/>
                        <a:pt x="390" y="421"/>
                      </a:cubicBezTo>
                      <a:cubicBezTo>
                        <a:pt x="390" y="429"/>
                        <a:pt x="383" y="435"/>
                        <a:pt x="375" y="435"/>
                      </a:cubicBezTo>
                      <a:close/>
                      <a:moveTo>
                        <a:pt x="375" y="359"/>
                      </a:moveTo>
                      <a:cubicBezTo>
                        <a:pt x="97" y="359"/>
                        <a:pt x="97" y="359"/>
                        <a:pt x="97" y="359"/>
                      </a:cubicBezTo>
                      <a:cubicBezTo>
                        <a:pt x="89" y="359"/>
                        <a:pt x="82" y="352"/>
                        <a:pt x="82" y="344"/>
                      </a:cubicBezTo>
                      <a:cubicBezTo>
                        <a:pt x="82" y="336"/>
                        <a:pt x="89" y="330"/>
                        <a:pt x="97" y="330"/>
                      </a:cubicBezTo>
                      <a:cubicBezTo>
                        <a:pt x="375" y="330"/>
                        <a:pt x="375" y="330"/>
                        <a:pt x="375" y="330"/>
                      </a:cubicBezTo>
                      <a:cubicBezTo>
                        <a:pt x="383" y="330"/>
                        <a:pt x="390" y="336"/>
                        <a:pt x="390" y="344"/>
                      </a:cubicBezTo>
                      <a:cubicBezTo>
                        <a:pt x="390" y="352"/>
                        <a:pt x="383" y="359"/>
                        <a:pt x="375" y="359"/>
                      </a:cubicBezTo>
                      <a:close/>
                      <a:moveTo>
                        <a:pt x="375" y="282"/>
                      </a:moveTo>
                      <a:cubicBezTo>
                        <a:pt x="97" y="282"/>
                        <a:pt x="97" y="282"/>
                        <a:pt x="97" y="282"/>
                      </a:cubicBezTo>
                      <a:cubicBezTo>
                        <a:pt x="89" y="282"/>
                        <a:pt x="82" y="276"/>
                        <a:pt x="82" y="268"/>
                      </a:cubicBezTo>
                      <a:cubicBezTo>
                        <a:pt x="82" y="260"/>
                        <a:pt x="89" y="254"/>
                        <a:pt x="97" y="254"/>
                      </a:cubicBezTo>
                      <a:cubicBezTo>
                        <a:pt x="375" y="254"/>
                        <a:pt x="375" y="254"/>
                        <a:pt x="375" y="254"/>
                      </a:cubicBezTo>
                      <a:cubicBezTo>
                        <a:pt x="383" y="254"/>
                        <a:pt x="390" y="260"/>
                        <a:pt x="390" y="268"/>
                      </a:cubicBezTo>
                      <a:cubicBezTo>
                        <a:pt x="390" y="276"/>
                        <a:pt x="383" y="282"/>
                        <a:pt x="375" y="282"/>
                      </a:cubicBezTo>
                      <a:close/>
                      <a:moveTo>
                        <a:pt x="246" y="206"/>
                      </a:moveTo>
                      <a:cubicBezTo>
                        <a:pt x="97" y="206"/>
                        <a:pt x="97" y="206"/>
                        <a:pt x="97" y="206"/>
                      </a:cubicBezTo>
                      <a:cubicBezTo>
                        <a:pt x="89" y="206"/>
                        <a:pt x="82" y="199"/>
                        <a:pt x="82" y="191"/>
                      </a:cubicBezTo>
                      <a:cubicBezTo>
                        <a:pt x="82" y="183"/>
                        <a:pt x="89" y="177"/>
                        <a:pt x="97" y="177"/>
                      </a:cubicBezTo>
                      <a:cubicBezTo>
                        <a:pt x="246" y="177"/>
                        <a:pt x="246" y="177"/>
                        <a:pt x="246" y="177"/>
                      </a:cubicBezTo>
                      <a:cubicBezTo>
                        <a:pt x="254" y="177"/>
                        <a:pt x="260" y="183"/>
                        <a:pt x="260" y="191"/>
                      </a:cubicBezTo>
                      <a:cubicBezTo>
                        <a:pt x="260" y="199"/>
                        <a:pt x="254" y="206"/>
                        <a:pt x="246" y="206"/>
                      </a:cubicBezTo>
                      <a:close/>
                      <a:moveTo>
                        <a:pt x="246" y="129"/>
                      </a:moveTo>
                      <a:cubicBezTo>
                        <a:pt x="97" y="129"/>
                        <a:pt x="97" y="129"/>
                        <a:pt x="97" y="129"/>
                      </a:cubicBezTo>
                      <a:cubicBezTo>
                        <a:pt x="89" y="129"/>
                        <a:pt x="82" y="123"/>
                        <a:pt x="82" y="115"/>
                      </a:cubicBezTo>
                      <a:cubicBezTo>
                        <a:pt x="82" y="107"/>
                        <a:pt x="89" y="101"/>
                        <a:pt x="97" y="101"/>
                      </a:cubicBezTo>
                      <a:cubicBezTo>
                        <a:pt x="246" y="101"/>
                        <a:pt x="246" y="101"/>
                        <a:pt x="246" y="101"/>
                      </a:cubicBezTo>
                      <a:cubicBezTo>
                        <a:pt x="254" y="101"/>
                        <a:pt x="260" y="107"/>
                        <a:pt x="260" y="115"/>
                      </a:cubicBezTo>
                      <a:cubicBezTo>
                        <a:pt x="260" y="123"/>
                        <a:pt x="254" y="129"/>
                        <a:pt x="246" y="129"/>
                      </a:cubicBezTo>
                      <a:close/>
                      <a:moveTo>
                        <a:pt x="27" y="612"/>
                      </a:moveTo>
                      <a:cubicBezTo>
                        <a:pt x="12" y="612"/>
                        <a:pt x="0" y="600"/>
                        <a:pt x="0" y="585"/>
                      </a:cubicBezTo>
                      <a:cubicBezTo>
                        <a:pt x="0" y="27"/>
                        <a:pt x="0" y="27"/>
                        <a:pt x="0" y="27"/>
                      </a:cubicBezTo>
                      <a:cubicBezTo>
                        <a:pt x="0" y="12"/>
                        <a:pt x="12" y="0"/>
                        <a:pt x="27" y="0"/>
                      </a:cubicBezTo>
                      <a:cubicBezTo>
                        <a:pt x="293" y="0"/>
                        <a:pt x="293" y="0"/>
                        <a:pt x="293" y="0"/>
                      </a:cubicBezTo>
                      <a:cubicBezTo>
                        <a:pt x="310" y="0"/>
                        <a:pt x="334" y="10"/>
                        <a:pt x="346" y="22"/>
                      </a:cubicBezTo>
                      <a:cubicBezTo>
                        <a:pt x="450" y="126"/>
                        <a:pt x="450" y="126"/>
                        <a:pt x="450" y="126"/>
                      </a:cubicBezTo>
                      <a:cubicBezTo>
                        <a:pt x="462" y="138"/>
                        <a:pt x="472" y="162"/>
                        <a:pt x="472" y="179"/>
                      </a:cubicBezTo>
                      <a:cubicBezTo>
                        <a:pt x="472" y="585"/>
                        <a:pt x="472" y="585"/>
                        <a:pt x="472" y="585"/>
                      </a:cubicBezTo>
                      <a:cubicBezTo>
                        <a:pt x="472" y="600"/>
                        <a:pt x="460" y="612"/>
                        <a:pt x="445" y="612"/>
                      </a:cubicBezTo>
                      <a:lnTo>
                        <a:pt x="27" y="612"/>
                      </a:lnTo>
                      <a:close/>
                      <a:moveTo>
                        <a:pt x="75" y="35"/>
                      </a:moveTo>
                      <a:cubicBezTo>
                        <a:pt x="53" y="35"/>
                        <a:pt x="35" y="53"/>
                        <a:pt x="35" y="75"/>
                      </a:cubicBezTo>
                      <a:cubicBezTo>
                        <a:pt x="35" y="537"/>
                        <a:pt x="35" y="537"/>
                        <a:pt x="35" y="537"/>
                      </a:cubicBezTo>
                      <a:cubicBezTo>
                        <a:pt x="35" y="560"/>
                        <a:pt x="53" y="578"/>
                        <a:pt x="75" y="578"/>
                      </a:cubicBezTo>
                      <a:cubicBezTo>
                        <a:pt x="397" y="578"/>
                        <a:pt x="397" y="578"/>
                        <a:pt x="397" y="578"/>
                      </a:cubicBezTo>
                      <a:cubicBezTo>
                        <a:pt x="419" y="578"/>
                        <a:pt x="437" y="560"/>
                        <a:pt x="437" y="537"/>
                      </a:cubicBezTo>
                      <a:cubicBezTo>
                        <a:pt x="437" y="201"/>
                        <a:pt x="437" y="201"/>
                        <a:pt x="437" y="201"/>
                      </a:cubicBezTo>
                      <a:cubicBezTo>
                        <a:pt x="437" y="179"/>
                        <a:pt x="419" y="161"/>
                        <a:pt x="397" y="161"/>
                      </a:cubicBezTo>
                      <a:cubicBezTo>
                        <a:pt x="332" y="161"/>
                        <a:pt x="332" y="161"/>
                        <a:pt x="332" y="161"/>
                      </a:cubicBezTo>
                      <a:cubicBezTo>
                        <a:pt x="317" y="161"/>
                        <a:pt x="304" y="149"/>
                        <a:pt x="304" y="134"/>
                      </a:cubicBezTo>
                      <a:cubicBezTo>
                        <a:pt x="304" y="75"/>
                        <a:pt x="304" y="75"/>
                        <a:pt x="304" y="75"/>
                      </a:cubicBezTo>
                      <a:cubicBezTo>
                        <a:pt x="304" y="53"/>
                        <a:pt x="286" y="35"/>
                        <a:pt x="264" y="35"/>
                      </a:cubicBezTo>
                      <a:lnTo>
                        <a:pt x="75" y="3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 name="Freeform 86">
                  <a:extLst>
                    <a:ext uri="{FF2B5EF4-FFF2-40B4-BE49-F238E27FC236}">
                      <a16:creationId xmlns:a16="http://schemas.microsoft.com/office/drawing/2014/main" id="{A48BBFCE-C9BD-954E-8191-614CE084937B}"/>
                    </a:ext>
                  </a:extLst>
                </p:cNvPr>
                <p:cNvSpPr>
                  <a:spLocks noEditPoints="1"/>
                </p:cNvSpPr>
                <p:nvPr/>
              </p:nvSpPr>
              <p:spPr bwMode="auto">
                <a:xfrm>
                  <a:off x="3343118" y="4026102"/>
                  <a:ext cx="662857" cy="926447"/>
                </a:xfrm>
                <a:custGeom>
                  <a:avLst/>
                  <a:gdLst>
                    <a:gd name="T0" fmla="*/ 97 w 472"/>
                    <a:gd name="T1" fmla="*/ 512 h 612"/>
                    <a:gd name="T2" fmla="*/ 97 w 472"/>
                    <a:gd name="T3" fmla="*/ 483 h 612"/>
                    <a:gd name="T4" fmla="*/ 390 w 472"/>
                    <a:gd name="T5" fmla="*/ 497 h 612"/>
                    <a:gd name="T6" fmla="*/ 375 w 472"/>
                    <a:gd name="T7" fmla="*/ 435 h 612"/>
                    <a:gd name="T8" fmla="*/ 82 w 472"/>
                    <a:gd name="T9" fmla="*/ 421 h 612"/>
                    <a:gd name="T10" fmla="*/ 375 w 472"/>
                    <a:gd name="T11" fmla="*/ 406 h 612"/>
                    <a:gd name="T12" fmla="*/ 375 w 472"/>
                    <a:gd name="T13" fmla="*/ 435 h 612"/>
                    <a:gd name="T14" fmla="*/ 97 w 472"/>
                    <a:gd name="T15" fmla="*/ 359 h 612"/>
                    <a:gd name="T16" fmla="*/ 97 w 472"/>
                    <a:gd name="T17" fmla="*/ 330 h 612"/>
                    <a:gd name="T18" fmla="*/ 390 w 472"/>
                    <a:gd name="T19" fmla="*/ 344 h 612"/>
                    <a:gd name="T20" fmla="*/ 375 w 472"/>
                    <a:gd name="T21" fmla="*/ 282 h 612"/>
                    <a:gd name="T22" fmla="*/ 82 w 472"/>
                    <a:gd name="T23" fmla="*/ 268 h 612"/>
                    <a:gd name="T24" fmla="*/ 375 w 472"/>
                    <a:gd name="T25" fmla="*/ 254 h 612"/>
                    <a:gd name="T26" fmla="*/ 375 w 472"/>
                    <a:gd name="T27" fmla="*/ 282 h 612"/>
                    <a:gd name="T28" fmla="*/ 97 w 472"/>
                    <a:gd name="T29" fmla="*/ 206 h 612"/>
                    <a:gd name="T30" fmla="*/ 97 w 472"/>
                    <a:gd name="T31" fmla="*/ 177 h 612"/>
                    <a:gd name="T32" fmla="*/ 260 w 472"/>
                    <a:gd name="T33" fmla="*/ 191 h 612"/>
                    <a:gd name="T34" fmla="*/ 246 w 472"/>
                    <a:gd name="T35" fmla="*/ 129 h 612"/>
                    <a:gd name="T36" fmla="*/ 82 w 472"/>
                    <a:gd name="T37" fmla="*/ 115 h 612"/>
                    <a:gd name="T38" fmla="*/ 246 w 472"/>
                    <a:gd name="T39" fmla="*/ 101 h 612"/>
                    <a:gd name="T40" fmla="*/ 246 w 472"/>
                    <a:gd name="T41" fmla="*/ 129 h 612"/>
                    <a:gd name="T42" fmla="*/ 0 w 472"/>
                    <a:gd name="T43" fmla="*/ 585 h 612"/>
                    <a:gd name="T44" fmla="*/ 27 w 472"/>
                    <a:gd name="T45" fmla="*/ 0 h 612"/>
                    <a:gd name="T46" fmla="*/ 346 w 472"/>
                    <a:gd name="T47" fmla="*/ 22 h 612"/>
                    <a:gd name="T48" fmla="*/ 472 w 472"/>
                    <a:gd name="T49" fmla="*/ 179 h 612"/>
                    <a:gd name="T50" fmla="*/ 445 w 472"/>
                    <a:gd name="T51" fmla="*/ 612 h 612"/>
                    <a:gd name="T52" fmla="*/ 75 w 472"/>
                    <a:gd name="T53" fmla="*/ 35 h 612"/>
                    <a:gd name="T54" fmla="*/ 35 w 472"/>
                    <a:gd name="T55" fmla="*/ 537 h 612"/>
                    <a:gd name="T56" fmla="*/ 397 w 472"/>
                    <a:gd name="T57" fmla="*/ 578 h 612"/>
                    <a:gd name="T58" fmla="*/ 437 w 472"/>
                    <a:gd name="T59" fmla="*/ 201 h 612"/>
                    <a:gd name="T60" fmla="*/ 332 w 472"/>
                    <a:gd name="T61" fmla="*/ 161 h 612"/>
                    <a:gd name="T62" fmla="*/ 304 w 472"/>
                    <a:gd name="T63" fmla="*/ 75 h 612"/>
                    <a:gd name="T64" fmla="*/ 75 w 472"/>
                    <a:gd name="T65" fmla="*/ 35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2" h="612">
                      <a:moveTo>
                        <a:pt x="375" y="512"/>
                      </a:moveTo>
                      <a:cubicBezTo>
                        <a:pt x="97" y="512"/>
                        <a:pt x="97" y="512"/>
                        <a:pt x="97" y="512"/>
                      </a:cubicBezTo>
                      <a:cubicBezTo>
                        <a:pt x="89" y="512"/>
                        <a:pt x="82" y="505"/>
                        <a:pt x="82" y="497"/>
                      </a:cubicBezTo>
                      <a:cubicBezTo>
                        <a:pt x="82" y="489"/>
                        <a:pt x="89" y="483"/>
                        <a:pt x="97" y="483"/>
                      </a:cubicBezTo>
                      <a:cubicBezTo>
                        <a:pt x="375" y="483"/>
                        <a:pt x="375" y="483"/>
                        <a:pt x="375" y="483"/>
                      </a:cubicBezTo>
                      <a:cubicBezTo>
                        <a:pt x="383" y="483"/>
                        <a:pt x="390" y="489"/>
                        <a:pt x="390" y="497"/>
                      </a:cubicBezTo>
                      <a:cubicBezTo>
                        <a:pt x="390" y="505"/>
                        <a:pt x="383" y="512"/>
                        <a:pt x="375" y="512"/>
                      </a:cubicBezTo>
                      <a:close/>
                      <a:moveTo>
                        <a:pt x="375" y="435"/>
                      </a:moveTo>
                      <a:cubicBezTo>
                        <a:pt x="97" y="435"/>
                        <a:pt x="97" y="435"/>
                        <a:pt x="97" y="435"/>
                      </a:cubicBezTo>
                      <a:cubicBezTo>
                        <a:pt x="89" y="435"/>
                        <a:pt x="82" y="429"/>
                        <a:pt x="82" y="421"/>
                      </a:cubicBezTo>
                      <a:cubicBezTo>
                        <a:pt x="82" y="413"/>
                        <a:pt x="89" y="406"/>
                        <a:pt x="97" y="406"/>
                      </a:cubicBezTo>
                      <a:cubicBezTo>
                        <a:pt x="375" y="406"/>
                        <a:pt x="375" y="406"/>
                        <a:pt x="375" y="406"/>
                      </a:cubicBezTo>
                      <a:cubicBezTo>
                        <a:pt x="383" y="406"/>
                        <a:pt x="390" y="413"/>
                        <a:pt x="390" y="421"/>
                      </a:cubicBezTo>
                      <a:cubicBezTo>
                        <a:pt x="390" y="429"/>
                        <a:pt x="383" y="435"/>
                        <a:pt x="375" y="435"/>
                      </a:cubicBezTo>
                      <a:close/>
                      <a:moveTo>
                        <a:pt x="375" y="359"/>
                      </a:moveTo>
                      <a:cubicBezTo>
                        <a:pt x="97" y="359"/>
                        <a:pt x="97" y="359"/>
                        <a:pt x="97" y="359"/>
                      </a:cubicBezTo>
                      <a:cubicBezTo>
                        <a:pt x="89" y="359"/>
                        <a:pt x="82" y="352"/>
                        <a:pt x="82" y="344"/>
                      </a:cubicBezTo>
                      <a:cubicBezTo>
                        <a:pt x="82" y="336"/>
                        <a:pt x="89" y="330"/>
                        <a:pt x="97" y="330"/>
                      </a:cubicBezTo>
                      <a:cubicBezTo>
                        <a:pt x="375" y="330"/>
                        <a:pt x="375" y="330"/>
                        <a:pt x="375" y="330"/>
                      </a:cubicBezTo>
                      <a:cubicBezTo>
                        <a:pt x="383" y="330"/>
                        <a:pt x="390" y="336"/>
                        <a:pt x="390" y="344"/>
                      </a:cubicBezTo>
                      <a:cubicBezTo>
                        <a:pt x="390" y="352"/>
                        <a:pt x="383" y="359"/>
                        <a:pt x="375" y="359"/>
                      </a:cubicBezTo>
                      <a:close/>
                      <a:moveTo>
                        <a:pt x="375" y="282"/>
                      </a:moveTo>
                      <a:cubicBezTo>
                        <a:pt x="97" y="282"/>
                        <a:pt x="97" y="282"/>
                        <a:pt x="97" y="282"/>
                      </a:cubicBezTo>
                      <a:cubicBezTo>
                        <a:pt x="89" y="282"/>
                        <a:pt x="82" y="276"/>
                        <a:pt x="82" y="268"/>
                      </a:cubicBezTo>
                      <a:cubicBezTo>
                        <a:pt x="82" y="260"/>
                        <a:pt x="89" y="254"/>
                        <a:pt x="97" y="254"/>
                      </a:cubicBezTo>
                      <a:cubicBezTo>
                        <a:pt x="375" y="254"/>
                        <a:pt x="375" y="254"/>
                        <a:pt x="375" y="254"/>
                      </a:cubicBezTo>
                      <a:cubicBezTo>
                        <a:pt x="383" y="254"/>
                        <a:pt x="390" y="260"/>
                        <a:pt x="390" y="268"/>
                      </a:cubicBezTo>
                      <a:cubicBezTo>
                        <a:pt x="390" y="276"/>
                        <a:pt x="383" y="282"/>
                        <a:pt x="375" y="282"/>
                      </a:cubicBezTo>
                      <a:close/>
                      <a:moveTo>
                        <a:pt x="246" y="206"/>
                      </a:moveTo>
                      <a:cubicBezTo>
                        <a:pt x="97" y="206"/>
                        <a:pt x="97" y="206"/>
                        <a:pt x="97" y="206"/>
                      </a:cubicBezTo>
                      <a:cubicBezTo>
                        <a:pt x="89" y="206"/>
                        <a:pt x="82" y="199"/>
                        <a:pt x="82" y="191"/>
                      </a:cubicBezTo>
                      <a:cubicBezTo>
                        <a:pt x="82" y="183"/>
                        <a:pt x="89" y="177"/>
                        <a:pt x="97" y="177"/>
                      </a:cubicBezTo>
                      <a:cubicBezTo>
                        <a:pt x="246" y="177"/>
                        <a:pt x="246" y="177"/>
                        <a:pt x="246" y="177"/>
                      </a:cubicBezTo>
                      <a:cubicBezTo>
                        <a:pt x="254" y="177"/>
                        <a:pt x="260" y="183"/>
                        <a:pt x="260" y="191"/>
                      </a:cubicBezTo>
                      <a:cubicBezTo>
                        <a:pt x="260" y="199"/>
                        <a:pt x="254" y="206"/>
                        <a:pt x="246" y="206"/>
                      </a:cubicBezTo>
                      <a:close/>
                      <a:moveTo>
                        <a:pt x="246" y="129"/>
                      </a:moveTo>
                      <a:cubicBezTo>
                        <a:pt x="97" y="129"/>
                        <a:pt x="97" y="129"/>
                        <a:pt x="97" y="129"/>
                      </a:cubicBezTo>
                      <a:cubicBezTo>
                        <a:pt x="89" y="129"/>
                        <a:pt x="82" y="123"/>
                        <a:pt x="82" y="115"/>
                      </a:cubicBezTo>
                      <a:cubicBezTo>
                        <a:pt x="82" y="107"/>
                        <a:pt x="89" y="101"/>
                        <a:pt x="97" y="101"/>
                      </a:cubicBezTo>
                      <a:cubicBezTo>
                        <a:pt x="246" y="101"/>
                        <a:pt x="246" y="101"/>
                        <a:pt x="246" y="101"/>
                      </a:cubicBezTo>
                      <a:cubicBezTo>
                        <a:pt x="254" y="101"/>
                        <a:pt x="260" y="107"/>
                        <a:pt x="260" y="115"/>
                      </a:cubicBezTo>
                      <a:cubicBezTo>
                        <a:pt x="260" y="123"/>
                        <a:pt x="254" y="129"/>
                        <a:pt x="246" y="129"/>
                      </a:cubicBezTo>
                      <a:close/>
                      <a:moveTo>
                        <a:pt x="27" y="612"/>
                      </a:moveTo>
                      <a:cubicBezTo>
                        <a:pt x="12" y="612"/>
                        <a:pt x="0" y="600"/>
                        <a:pt x="0" y="585"/>
                      </a:cubicBezTo>
                      <a:cubicBezTo>
                        <a:pt x="0" y="27"/>
                        <a:pt x="0" y="27"/>
                        <a:pt x="0" y="27"/>
                      </a:cubicBezTo>
                      <a:cubicBezTo>
                        <a:pt x="0" y="12"/>
                        <a:pt x="12" y="0"/>
                        <a:pt x="27" y="0"/>
                      </a:cubicBezTo>
                      <a:cubicBezTo>
                        <a:pt x="293" y="0"/>
                        <a:pt x="293" y="0"/>
                        <a:pt x="293" y="0"/>
                      </a:cubicBezTo>
                      <a:cubicBezTo>
                        <a:pt x="310" y="0"/>
                        <a:pt x="334" y="10"/>
                        <a:pt x="346" y="22"/>
                      </a:cubicBezTo>
                      <a:cubicBezTo>
                        <a:pt x="450" y="126"/>
                        <a:pt x="450" y="126"/>
                        <a:pt x="450" y="126"/>
                      </a:cubicBezTo>
                      <a:cubicBezTo>
                        <a:pt x="462" y="138"/>
                        <a:pt x="472" y="162"/>
                        <a:pt x="472" y="179"/>
                      </a:cubicBezTo>
                      <a:cubicBezTo>
                        <a:pt x="472" y="585"/>
                        <a:pt x="472" y="585"/>
                        <a:pt x="472" y="585"/>
                      </a:cubicBezTo>
                      <a:cubicBezTo>
                        <a:pt x="472" y="600"/>
                        <a:pt x="460" y="612"/>
                        <a:pt x="445" y="612"/>
                      </a:cubicBezTo>
                      <a:lnTo>
                        <a:pt x="27" y="612"/>
                      </a:lnTo>
                      <a:close/>
                      <a:moveTo>
                        <a:pt x="75" y="35"/>
                      </a:moveTo>
                      <a:cubicBezTo>
                        <a:pt x="53" y="35"/>
                        <a:pt x="35" y="53"/>
                        <a:pt x="35" y="75"/>
                      </a:cubicBezTo>
                      <a:cubicBezTo>
                        <a:pt x="35" y="537"/>
                        <a:pt x="35" y="537"/>
                        <a:pt x="35" y="537"/>
                      </a:cubicBezTo>
                      <a:cubicBezTo>
                        <a:pt x="35" y="560"/>
                        <a:pt x="53" y="578"/>
                        <a:pt x="75" y="578"/>
                      </a:cubicBezTo>
                      <a:cubicBezTo>
                        <a:pt x="397" y="578"/>
                        <a:pt x="397" y="578"/>
                        <a:pt x="397" y="578"/>
                      </a:cubicBezTo>
                      <a:cubicBezTo>
                        <a:pt x="419" y="578"/>
                        <a:pt x="437" y="560"/>
                        <a:pt x="437" y="537"/>
                      </a:cubicBezTo>
                      <a:cubicBezTo>
                        <a:pt x="437" y="201"/>
                        <a:pt x="437" y="201"/>
                        <a:pt x="437" y="201"/>
                      </a:cubicBezTo>
                      <a:cubicBezTo>
                        <a:pt x="437" y="179"/>
                        <a:pt x="419" y="161"/>
                        <a:pt x="397" y="161"/>
                      </a:cubicBezTo>
                      <a:cubicBezTo>
                        <a:pt x="332" y="161"/>
                        <a:pt x="332" y="161"/>
                        <a:pt x="332" y="161"/>
                      </a:cubicBezTo>
                      <a:cubicBezTo>
                        <a:pt x="317" y="161"/>
                        <a:pt x="304" y="149"/>
                        <a:pt x="304" y="134"/>
                      </a:cubicBezTo>
                      <a:cubicBezTo>
                        <a:pt x="304" y="75"/>
                        <a:pt x="304" y="75"/>
                        <a:pt x="304" y="75"/>
                      </a:cubicBezTo>
                      <a:cubicBezTo>
                        <a:pt x="304" y="53"/>
                        <a:pt x="286" y="35"/>
                        <a:pt x="264" y="35"/>
                      </a:cubicBezTo>
                      <a:lnTo>
                        <a:pt x="75" y="3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 name="Freeform 86">
                  <a:extLst>
                    <a:ext uri="{FF2B5EF4-FFF2-40B4-BE49-F238E27FC236}">
                      <a16:creationId xmlns:a16="http://schemas.microsoft.com/office/drawing/2014/main" id="{3D562DC0-CBC2-BF44-AE9C-B6CF0C5141B1}"/>
                    </a:ext>
                  </a:extLst>
                </p:cNvPr>
                <p:cNvSpPr>
                  <a:spLocks noEditPoints="1"/>
                </p:cNvSpPr>
                <p:nvPr/>
              </p:nvSpPr>
              <p:spPr bwMode="auto">
                <a:xfrm>
                  <a:off x="4697256" y="4026102"/>
                  <a:ext cx="662857" cy="926447"/>
                </a:xfrm>
                <a:custGeom>
                  <a:avLst/>
                  <a:gdLst>
                    <a:gd name="T0" fmla="*/ 97 w 472"/>
                    <a:gd name="T1" fmla="*/ 512 h 612"/>
                    <a:gd name="T2" fmla="*/ 97 w 472"/>
                    <a:gd name="T3" fmla="*/ 483 h 612"/>
                    <a:gd name="T4" fmla="*/ 390 w 472"/>
                    <a:gd name="T5" fmla="*/ 497 h 612"/>
                    <a:gd name="T6" fmla="*/ 375 w 472"/>
                    <a:gd name="T7" fmla="*/ 435 h 612"/>
                    <a:gd name="T8" fmla="*/ 82 w 472"/>
                    <a:gd name="T9" fmla="*/ 421 h 612"/>
                    <a:gd name="T10" fmla="*/ 375 w 472"/>
                    <a:gd name="T11" fmla="*/ 406 h 612"/>
                    <a:gd name="T12" fmla="*/ 375 w 472"/>
                    <a:gd name="T13" fmla="*/ 435 h 612"/>
                    <a:gd name="T14" fmla="*/ 97 w 472"/>
                    <a:gd name="T15" fmla="*/ 359 h 612"/>
                    <a:gd name="T16" fmla="*/ 97 w 472"/>
                    <a:gd name="T17" fmla="*/ 330 h 612"/>
                    <a:gd name="T18" fmla="*/ 390 w 472"/>
                    <a:gd name="T19" fmla="*/ 344 h 612"/>
                    <a:gd name="T20" fmla="*/ 375 w 472"/>
                    <a:gd name="T21" fmla="*/ 282 h 612"/>
                    <a:gd name="T22" fmla="*/ 82 w 472"/>
                    <a:gd name="T23" fmla="*/ 268 h 612"/>
                    <a:gd name="T24" fmla="*/ 375 w 472"/>
                    <a:gd name="T25" fmla="*/ 254 h 612"/>
                    <a:gd name="T26" fmla="*/ 375 w 472"/>
                    <a:gd name="T27" fmla="*/ 282 h 612"/>
                    <a:gd name="T28" fmla="*/ 97 w 472"/>
                    <a:gd name="T29" fmla="*/ 206 h 612"/>
                    <a:gd name="T30" fmla="*/ 97 w 472"/>
                    <a:gd name="T31" fmla="*/ 177 h 612"/>
                    <a:gd name="T32" fmla="*/ 260 w 472"/>
                    <a:gd name="T33" fmla="*/ 191 h 612"/>
                    <a:gd name="T34" fmla="*/ 246 w 472"/>
                    <a:gd name="T35" fmla="*/ 129 h 612"/>
                    <a:gd name="T36" fmla="*/ 82 w 472"/>
                    <a:gd name="T37" fmla="*/ 115 h 612"/>
                    <a:gd name="T38" fmla="*/ 246 w 472"/>
                    <a:gd name="T39" fmla="*/ 101 h 612"/>
                    <a:gd name="T40" fmla="*/ 246 w 472"/>
                    <a:gd name="T41" fmla="*/ 129 h 612"/>
                    <a:gd name="T42" fmla="*/ 0 w 472"/>
                    <a:gd name="T43" fmla="*/ 585 h 612"/>
                    <a:gd name="T44" fmla="*/ 27 w 472"/>
                    <a:gd name="T45" fmla="*/ 0 h 612"/>
                    <a:gd name="T46" fmla="*/ 346 w 472"/>
                    <a:gd name="T47" fmla="*/ 22 h 612"/>
                    <a:gd name="T48" fmla="*/ 472 w 472"/>
                    <a:gd name="T49" fmla="*/ 179 h 612"/>
                    <a:gd name="T50" fmla="*/ 445 w 472"/>
                    <a:gd name="T51" fmla="*/ 612 h 612"/>
                    <a:gd name="T52" fmla="*/ 75 w 472"/>
                    <a:gd name="T53" fmla="*/ 35 h 612"/>
                    <a:gd name="T54" fmla="*/ 35 w 472"/>
                    <a:gd name="T55" fmla="*/ 537 h 612"/>
                    <a:gd name="T56" fmla="*/ 397 w 472"/>
                    <a:gd name="T57" fmla="*/ 578 h 612"/>
                    <a:gd name="T58" fmla="*/ 437 w 472"/>
                    <a:gd name="T59" fmla="*/ 201 h 612"/>
                    <a:gd name="T60" fmla="*/ 332 w 472"/>
                    <a:gd name="T61" fmla="*/ 161 h 612"/>
                    <a:gd name="T62" fmla="*/ 304 w 472"/>
                    <a:gd name="T63" fmla="*/ 75 h 612"/>
                    <a:gd name="T64" fmla="*/ 75 w 472"/>
                    <a:gd name="T65" fmla="*/ 35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2" h="612">
                      <a:moveTo>
                        <a:pt x="375" y="512"/>
                      </a:moveTo>
                      <a:cubicBezTo>
                        <a:pt x="97" y="512"/>
                        <a:pt x="97" y="512"/>
                        <a:pt x="97" y="512"/>
                      </a:cubicBezTo>
                      <a:cubicBezTo>
                        <a:pt x="89" y="512"/>
                        <a:pt x="82" y="505"/>
                        <a:pt x="82" y="497"/>
                      </a:cubicBezTo>
                      <a:cubicBezTo>
                        <a:pt x="82" y="489"/>
                        <a:pt x="89" y="483"/>
                        <a:pt x="97" y="483"/>
                      </a:cubicBezTo>
                      <a:cubicBezTo>
                        <a:pt x="375" y="483"/>
                        <a:pt x="375" y="483"/>
                        <a:pt x="375" y="483"/>
                      </a:cubicBezTo>
                      <a:cubicBezTo>
                        <a:pt x="383" y="483"/>
                        <a:pt x="390" y="489"/>
                        <a:pt x="390" y="497"/>
                      </a:cubicBezTo>
                      <a:cubicBezTo>
                        <a:pt x="390" y="505"/>
                        <a:pt x="383" y="512"/>
                        <a:pt x="375" y="512"/>
                      </a:cubicBezTo>
                      <a:close/>
                      <a:moveTo>
                        <a:pt x="375" y="435"/>
                      </a:moveTo>
                      <a:cubicBezTo>
                        <a:pt x="97" y="435"/>
                        <a:pt x="97" y="435"/>
                        <a:pt x="97" y="435"/>
                      </a:cubicBezTo>
                      <a:cubicBezTo>
                        <a:pt x="89" y="435"/>
                        <a:pt x="82" y="429"/>
                        <a:pt x="82" y="421"/>
                      </a:cubicBezTo>
                      <a:cubicBezTo>
                        <a:pt x="82" y="413"/>
                        <a:pt x="89" y="406"/>
                        <a:pt x="97" y="406"/>
                      </a:cubicBezTo>
                      <a:cubicBezTo>
                        <a:pt x="375" y="406"/>
                        <a:pt x="375" y="406"/>
                        <a:pt x="375" y="406"/>
                      </a:cubicBezTo>
                      <a:cubicBezTo>
                        <a:pt x="383" y="406"/>
                        <a:pt x="390" y="413"/>
                        <a:pt x="390" y="421"/>
                      </a:cubicBezTo>
                      <a:cubicBezTo>
                        <a:pt x="390" y="429"/>
                        <a:pt x="383" y="435"/>
                        <a:pt x="375" y="435"/>
                      </a:cubicBezTo>
                      <a:close/>
                      <a:moveTo>
                        <a:pt x="375" y="359"/>
                      </a:moveTo>
                      <a:cubicBezTo>
                        <a:pt x="97" y="359"/>
                        <a:pt x="97" y="359"/>
                        <a:pt x="97" y="359"/>
                      </a:cubicBezTo>
                      <a:cubicBezTo>
                        <a:pt x="89" y="359"/>
                        <a:pt x="82" y="352"/>
                        <a:pt x="82" y="344"/>
                      </a:cubicBezTo>
                      <a:cubicBezTo>
                        <a:pt x="82" y="336"/>
                        <a:pt x="89" y="330"/>
                        <a:pt x="97" y="330"/>
                      </a:cubicBezTo>
                      <a:cubicBezTo>
                        <a:pt x="375" y="330"/>
                        <a:pt x="375" y="330"/>
                        <a:pt x="375" y="330"/>
                      </a:cubicBezTo>
                      <a:cubicBezTo>
                        <a:pt x="383" y="330"/>
                        <a:pt x="390" y="336"/>
                        <a:pt x="390" y="344"/>
                      </a:cubicBezTo>
                      <a:cubicBezTo>
                        <a:pt x="390" y="352"/>
                        <a:pt x="383" y="359"/>
                        <a:pt x="375" y="359"/>
                      </a:cubicBezTo>
                      <a:close/>
                      <a:moveTo>
                        <a:pt x="375" y="282"/>
                      </a:moveTo>
                      <a:cubicBezTo>
                        <a:pt x="97" y="282"/>
                        <a:pt x="97" y="282"/>
                        <a:pt x="97" y="282"/>
                      </a:cubicBezTo>
                      <a:cubicBezTo>
                        <a:pt x="89" y="282"/>
                        <a:pt x="82" y="276"/>
                        <a:pt x="82" y="268"/>
                      </a:cubicBezTo>
                      <a:cubicBezTo>
                        <a:pt x="82" y="260"/>
                        <a:pt x="89" y="254"/>
                        <a:pt x="97" y="254"/>
                      </a:cubicBezTo>
                      <a:cubicBezTo>
                        <a:pt x="375" y="254"/>
                        <a:pt x="375" y="254"/>
                        <a:pt x="375" y="254"/>
                      </a:cubicBezTo>
                      <a:cubicBezTo>
                        <a:pt x="383" y="254"/>
                        <a:pt x="390" y="260"/>
                        <a:pt x="390" y="268"/>
                      </a:cubicBezTo>
                      <a:cubicBezTo>
                        <a:pt x="390" y="276"/>
                        <a:pt x="383" y="282"/>
                        <a:pt x="375" y="282"/>
                      </a:cubicBezTo>
                      <a:close/>
                      <a:moveTo>
                        <a:pt x="246" y="206"/>
                      </a:moveTo>
                      <a:cubicBezTo>
                        <a:pt x="97" y="206"/>
                        <a:pt x="97" y="206"/>
                        <a:pt x="97" y="206"/>
                      </a:cubicBezTo>
                      <a:cubicBezTo>
                        <a:pt x="89" y="206"/>
                        <a:pt x="82" y="199"/>
                        <a:pt x="82" y="191"/>
                      </a:cubicBezTo>
                      <a:cubicBezTo>
                        <a:pt x="82" y="183"/>
                        <a:pt x="89" y="177"/>
                        <a:pt x="97" y="177"/>
                      </a:cubicBezTo>
                      <a:cubicBezTo>
                        <a:pt x="246" y="177"/>
                        <a:pt x="246" y="177"/>
                        <a:pt x="246" y="177"/>
                      </a:cubicBezTo>
                      <a:cubicBezTo>
                        <a:pt x="254" y="177"/>
                        <a:pt x="260" y="183"/>
                        <a:pt x="260" y="191"/>
                      </a:cubicBezTo>
                      <a:cubicBezTo>
                        <a:pt x="260" y="199"/>
                        <a:pt x="254" y="206"/>
                        <a:pt x="246" y="206"/>
                      </a:cubicBezTo>
                      <a:close/>
                      <a:moveTo>
                        <a:pt x="246" y="129"/>
                      </a:moveTo>
                      <a:cubicBezTo>
                        <a:pt x="97" y="129"/>
                        <a:pt x="97" y="129"/>
                        <a:pt x="97" y="129"/>
                      </a:cubicBezTo>
                      <a:cubicBezTo>
                        <a:pt x="89" y="129"/>
                        <a:pt x="82" y="123"/>
                        <a:pt x="82" y="115"/>
                      </a:cubicBezTo>
                      <a:cubicBezTo>
                        <a:pt x="82" y="107"/>
                        <a:pt x="89" y="101"/>
                        <a:pt x="97" y="101"/>
                      </a:cubicBezTo>
                      <a:cubicBezTo>
                        <a:pt x="246" y="101"/>
                        <a:pt x="246" y="101"/>
                        <a:pt x="246" y="101"/>
                      </a:cubicBezTo>
                      <a:cubicBezTo>
                        <a:pt x="254" y="101"/>
                        <a:pt x="260" y="107"/>
                        <a:pt x="260" y="115"/>
                      </a:cubicBezTo>
                      <a:cubicBezTo>
                        <a:pt x="260" y="123"/>
                        <a:pt x="254" y="129"/>
                        <a:pt x="246" y="129"/>
                      </a:cubicBezTo>
                      <a:close/>
                      <a:moveTo>
                        <a:pt x="27" y="612"/>
                      </a:moveTo>
                      <a:cubicBezTo>
                        <a:pt x="12" y="612"/>
                        <a:pt x="0" y="600"/>
                        <a:pt x="0" y="585"/>
                      </a:cubicBezTo>
                      <a:cubicBezTo>
                        <a:pt x="0" y="27"/>
                        <a:pt x="0" y="27"/>
                        <a:pt x="0" y="27"/>
                      </a:cubicBezTo>
                      <a:cubicBezTo>
                        <a:pt x="0" y="12"/>
                        <a:pt x="12" y="0"/>
                        <a:pt x="27" y="0"/>
                      </a:cubicBezTo>
                      <a:cubicBezTo>
                        <a:pt x="293" y="0"/>
                        <a:pt x="293" y="0"/>
                        <a:pt x="293" y="0"/>
                      </a:cubicBezTo>
                      <a:cubicBezTo>
                        <a:pt x="310" y="0"/>
                        <a:pt x="334" y="10"/>
                        <a:pt x="346" y="22"/>
                      </a:cubicBezTo>
                      <a:cubicBezTo>
                        <a:pt x="450" y="126"/>
                        <a:pt x="450" y="126"/>
                        <a:pt x="450" y="126"/>
                      </a:cubicBezTo>
                      <a:cubicBezTo>
                        <a:pt x="462" y="138"/>
                        <a:pt x="472" y="162"/>
                        <a:pt x="472" y="179"/>
                      </a:cubicBezTo>
                      <a:cubicBezTo>
                        <a:pt x="472" y="585"/>
                        <a:pt x="472" y="585"/>
                        <a:pt x="472" y="585"/>
                      </a:cubicBezTo>
                      <a:cubicBezTo>
                        <a:pt x="472" y="600"/>
                        <a:pt x="460" y="612"/>
                        <a:pt x="445" y="612"/>
                      </a:cubicBezTo>
                      <a:lnTo>
                        <a:pt x="27" y="612"/>
                      </a:lnTo>
                      <a:close/>
                      <a:moveTo>
                        <a:pt x="75" y="35"/>
                      </a:moveTo>
                      <a:cubicBezTo>
                        <a:pt x="53" y="35"/>
                        <a:pt x="35" y="53"/>
                        <a:pt x="35" y="75"/>
                      </a:cubicBezTo>
                      <a:cubicBezTo>
                        <a:pt x="35" y="537"/>
                        <a:pt x="35" y="537"/>
                        <a:pt x="35" y="537"/>
                      </a:cubicBezTo>
                      <a:cubicBezTo>
                        <a:pt x="35" y="560"/>
                        <a:pt x="53" y="578"/>
                        <a:pt x="75" y="578"/>
                      </a:cubicBezTo>
                      <a:cubicBezTo>
                        <a:pt x="397" y="578"/>
                        <a:pt x="397" y="578"/>
                        <a:pt x="397" y="578"/>
                      </a:cubicBezTo>
                      <a:cubicBezTo>
                        <a:pt x="419" y="578"/>
                        <a:pt x="437" y="560"/>
                        <a:pt x="437" y="537"/>
                      </a:cubicBezTo>
                      <a:cubicBezTo>
                        <a:pt x="437" y="201"/>
                        <a:pt x="437" y="201"/>
                        <a:pt x="437" y="201"/>
                      </a:cubicBezTo>
                      <a:cubicBezTo>
                        <a:pt x="437" y="179"/>
                        <a:pt x="419" y="161"/>
                        <a:pt x="397" y="161"/>
                      </a:cubicBezTo>
                      <a:cubicBezTo>
                        <a:pt x="332" y="161"/>
                        <a:pt x="332" y="161"/>
                        <a:pt x="332" y="161"/>
                      </a:cubicBezTo>
                      <a:cubicBezTo>
                        <a:pt x="317" y="161"/>
                        <a:pt x="304" y="149"/>
                        <a:pt x="304" y="134"/>
                      </a:cubicBezTo>
                      <a:cubicBezTo>
                        <a:pt x="304" y="75"/>
                        <a:pt x="304" y="75"/>
                        <a:pt x="304" y="75"/>
                      </a:cubicBezTo>
                      <a:cubicBezTo>
                        <a:pt x="304" y="53"/>
                        <a:pt x="286" y="35"/>
                        <a:pt x="264" y="35"/>
                      </a:cubicBezTo>
                      <a:lnTo>
                        <a:pt x="75" y="3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 name="TextBox 8">
                  <a:extLst>
                    <a:ext uri="{FF2B5EF4-FFF2-40B4-BE49-F238E27FC236}">
                      <a16:creationId xmlns:a16="http://schemas.microsoft.com/office/drawing/2014/main" id="{CE17AD06-A64A-D646-AFEE-C6362DD5F738}"/>
                    </a:ext>
                  </a:extLst>
                </p:cNvPr>
                <p:cNvSpPr txBox="1"/>
                <p:nvPr/>
              </p:nvSpPr>
              <p:spPr>
                <a:xfrm>
                  <a:off x="1702411" y="5212301"/>
                  <a:ext cx="1121326" cy="416051"/>
                </a:xfrm>
                <a:prstGeom prst="rect">
                  <a:avLst/>
                </a:prstGeom>
                <a:noFill/>
              </p:spPr>
              <p:txBody>
                <a:bodyPr wrap="square" rtlCol="0">
                  <a:spAutoFit/>
                </a:bodyPr>
                <a:lstStyle/>
                <a:p>
                  <a:r>
                    <a:rPr lang="en-US" sz="1200" dirty="0"/>
                    <a:t>Cab_Data.csv </a:t>
                  </a:r>
                </a:p>
              </p:txBody>
            </p:sp>
            <p:sp>
              <p:nvSpPr>
                <p:cNvPr id="10" name="TextBox 9">
                  <a:extLst>
                    <a:ext uri="{FF2B5EF4-FFF2-40B4-BE49-F238E27FC236}">
                      <a16:creationId xmlns:a16="http://schemas.microsoft.com/office/drawing/2014/main" id="{4A0D3DAE-96EE-934F-9AF0-0620F641D805}"/>
                    </a:ext>
                  </a:extLst>
                </p:cNvPr>
                <p:cNvSpPr txBox="1"/>
                <p:nvPr/>
              </p:nvSpPr>
              <p:spPr>
                <a:xfrm>
                  <a:off x="3097359" y="5212301"/>
                  <a:ext cx="1264000" cy="276999"/>
                </a:xfrm>
                <a:prstGeom prst="rect">
                  <a:avLst/>
                </a:prstGeom>
                <a:noFill/>
              </p:spPr>
              <p:txBody>
                <a:bodyPr wrap="none" rtlCol="0">
                  <a:spAutoFit/>
                </a:bodyPr>
                <a:lstStyle/>
                <a:p>
                  <a:r>
                    <a:rPr lang="en-US" sz="1200" dirty="0"/>
                    <a:t>Customer_ID.csv </a:t>
                  </a:r>
                </a:p>
              </p:txBody>
            </p:sp>
            <p:sp>
              <p:nvSpPr>
                <p:cNvPr id="11" name="TextBox 10">
                  <a:extLst>
                    <a:ext uri="{FF2B5EF4-FFF2-40B4-BE49-F238E27FC236}">
                      <a16:creationId xmlns:a16="http://schemas.microsoft.com/office/drawing/2014/main" id="{47AD77A3-4610-5746-A31C-60C6F70B1C43}"/>
                    </a:ext>
                  </a:extLst>
                </p:cNvPr>
                <p:cNvSpPr txBox="1"/>
                <p:nvPr/>
              </p:nvSpPr>
              <p:spPr>
                <a:xfrm>
                  <a:off x="4525356" y="5212302"/>
                  <a:ext cx="1376339" cy="276999"/>
                </a:xfrm>
                <a:prstGeom prst="rect">
                  <a:avLst/>
                </a:prstGeom>
                <a:noFill/>
              </p:spPr>
              <p:txBody>
                <a:bodyPr wrap="none" rtlCol="0">
                  <a:spAutoFit/>
                </a:bodyPr>
                <a:lstStyle/>
                <a:p>
                  <a:r>
                    <a:rPr lang="en-US" sz="1200" dirty="0"/>
                    <a:t>Transaction_ID.csv </a:t>
                  </a:r>
                </a:p>
              </p:txBody>
            </p:sp>
            <p:sp>
              <p:nvSpPr>
                <p:cNvPr id="12" name="TextBox 11">
                  <a:extLst>
                    <a:ext uri="{FF2B5EF4-FFF2-40B4-BE49-F238E27FC236}">
                      <a16:creationId xmlns:a16="http://schemas.microsoft.com/office/drawing/2014/main" id="{EB3521C2-5790-E344-BD1C-0D4FC1CF26FD}"/>
                    </a:ext>
                  </a:extLst>
                </p:cNvPr>
                <p:cNvSpPr txBox="1"/>
                <p:nvPr/>
              </p:nvSpPr>
              <p:spPr>
                <a:xfrm>
                  <a:off x="6120505" y="5212301"/>
                  <a:ext cx="750481" cy="416051"/>
                </a:xfrm>
                <a:prstGeom prst="rect">
                  <a:avLst/>
                </a:prstGeom>
                <a:noFill/>
              </p:spPr>
              <p:txBody>
                <a:bodyPr wrap="square" rtlCol="0">
                  <a:spAutoFit/>
                </a:bodyPr>
                <a:lstStyle/>
                <a:p>
                  <a:r>
                    <a:rPr lang="en-US" sz="1200" dirty="0"/>
                    <a:t>City.csv</a:t>
                  </a:r>
                </a:p>
              </p:txBody>
            </p:sp>
          </p:grpSp>
          <p:cxnSp>
            <p:nvCxnSpPr>
              <p:cNvPr id="15" name="Straight Arrow Connector 14">
                <a:extLst>
                  <a:ext uri="{FF2B5EF4-FFF2-40B4-BE49-F238E27FC236}">
                    <a16:creationId xmlns:a16="http://schemas.microsoft.com/office/drawing/2014/main" id="{4D6DE20A-0E01-EE4B-8044-8894936D49AA}"/>
                  </a:ext>
                </a:extLst>
              </p:cNvPr>
              <p:cNvCxnSpPr>
                <a:cxnSpLocks/>
              </p:cNvCxnSpPr>
              <p:nvPr/>
            </p:nvCxnSpPr>
            <p:spPr>
              <a:xfrm>
                <a:off x="2624242" y="4379438"/>
                <a:ext cx="1826170" cy="1511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431A592-54E9-AD42-9CA5-EC9F54EC6F9A}"/>
                  </a:ext>
                </a:extLst>
              </p:cNvPr>
              <p:cNvCxnSpPr>
                <a:cxnSpLocks/>
              </p:cNvCxnSpPr>
              <p:nvPr/>
            </p:nvCxnSpPr>
            <p:spPr>
              <a:xfrm flipH="1">
                <a:off x="5258570" y="4455645"/>
                <a:ext cx="782456" cy="1256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ECA411C-EB3C-BF4E-8B97-C5C9F4789282}"/>
                  </a:ext>
                </a:extLst>
              </p:cNvPr>
              <p:cNvCxnSpPr>
                <a:cxnSpLocks/>
              </p:cNvCxnSpPr>
              <p:nvPr/>
            </p:nvCxnSpPr>
            <p:spPr>
              <a:xfrm>
                <a:off x="3729359" y="4367355"/>
                <a:ext cx="827805" cy="1334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B23A854-A3FF-3E4C-A3DC-825DBDF2081C}"/>
                  </a:ext>
                </a:extLst>
              </p:cNvPr>
              <p:cNvCxnSpPr>
                <a:cxnSpLocks/>
              </p:cNvCxnSpPr>
              <p:nvPr/>
            </p:nvCxnSpPr>
            <p:spPr>
              <a:xfrm>
                <a:off x="4861033" y="4457496"/>
                <a:ext cx="0" cy="1167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Freeform 86">
                <a:extLst>
                  <a:ext uri="{FF2B5EF4-FFF2-40B4-BE49-F238E27FC236}">
                    <a16:creationId xmlns:a16="http://schemas.microsoft.com/office/drawing/2014/main" id="{8424D5D8-D1A2-C448-A948-5F5D29EA093B}"/>
                  </a:ext>
                </a:extLst>
              </p:cNvPr>
              <p:cNvSpPr>
                <a:spLocks noEditPoints="1"/>
              </p:cNvSpPr>
              <p:nvPr/>
            </p:nvSpPr>
            <p:spPr bwMode="auto">
              <a:xfrm>
                <a:off x="4570553" y="5755223"/>
                <a:ext cx="662857" cy="926448"/>
              </a:xfrm>
              <a:custGeom>
                <a:avLst/>
                <a:gdLst>
                  <a:gd name="T0" fmla="*/ 97 w 472"/>
                  <a:gd name="T1" fmla="*/ 512 h 612"/>
                  <a:gd name="T2" fmla="*/ 97 w 472"/>
                  <a:gd name="T3" fmla="*/ 483 h 612"/>
                  <a:gd name="T4" fmla="*/ 390 w 472"/>
                  <a:gd name="T5" fmla="*/ 497 h 612"/>
                  <a:gd name="T6" fmla="*/ 375 w 472"/>
                  <a:gd name="T7" fmla="*/ 435 h 612"/>
                  <a:gd name="T8" fmla="*/ 82 w 472"/>
                  <a:gd name="T9" fmla="*/ 421 h 612"/>
                  <a:gd name="T10" fmla="*/ 375 w 472"/>
                  <a:gd name="T11" fmla="*/ 406 h 612"/>
                  <a:gd name="T12" fmla="*/ 375 w 472"/>
                  <a:gd name="T13" fmla="*/ 435 h 612"/>
                  <a:gd name="T14" fmla="*/ 97 w 472"/>
                  <a:gd name="T15" fmla="*/ 359 h 612"/>
                  <a:gd name="T16" fmla="*/ 97 w 472"/>
                  <a:gd name="T17" fmla="*/ 330 h 612"/>
                  <a:gd name="T18" fmla="*/ 390 w 472"/>
                  <a:gd name="T19" fmla="*/ 344 h 612"/>
                  <a:gd name="T20" fmla="*/ 375 w 472"/>
                  <a:gd name="T21" fmla="*/ 282 h 612"/>
                  <a:gd name="T22" fmla="*/ 82 w 472"/>
                  <a:gd name="T23" fmla="*/ 268 h 612"/>
                  <a:gd name="T24" fmla="*/ 375 w 472"/>
                  <a:gd name="T25" fmla="*/ 254 h 612"/>
                  <a:gd name="T26" fmla="*/ 375 w 472"/>
                  <a:gd name="T27" fmla="*/ 282 h 612"/>
                  <a:gd name="T28" fmla="*/ 97 w 472"/>
                  <a:gd name="T29" fmla="*/ 206 h 612"/>
                  <a:gd name="T30" fmla="*/ 97 w 472"/>
                  <a:gd name="T31" fmla="*/ 177 h 612"/>
                  <a:gd name="T32" fmla="*/ 260 w 472"/>
                  <a:gd name="T33" fmla="*/ 191 h 612"/>
                  <a:gd name="T34" fmla="*/ 246 w 472"/>
                  <a:gd name="T35" fmla="*/ 129 h 612"/>
                  <a:gd name="T36" fmla="*/ 82 w 472"/>
                  <a:gd name="T37" fmla="*/ 115 h 612"/>
                  <a:gd name="T38" fmla="*/ 246 w 472"/>
                  <a:gd name="T39" fmla="*/ 101 h 612"/>
                  <a:gd name="T40" fmla="*/ 246 w 472"/>
                  <a:gd name="T41" fmla="*/ 129 h 612"/>
                  <a:gd name="T42" fmla="*/ 0 w 472"/>
                  <a:gd name="T43" fmla="*/ 585 h 612"/>
                  <a:gd name="T44" fmla="*/ 27 w 472"/>
                  <a:gd name="T45" fmla="*/ 0 h 612"/>
                  <a:gd name="T46" fmla="*/ 346 w 472"/>
                  <a:gd name="T47" fmla="*/ 22 h 612"/>
                  <a:gd name="T48" fmla="*/ 472 w 472"/>
                  <a:gd name="T49" fmla="*/ 179 h 612"/>
                  <a:gd name="T50" fmla="*/ 445 w 472"/>
                  <a:gd name="T51" fmla="*/ 612 h 612"/>
                  <a:gd name="T52" fmla="*/ 75 w 472"/>
                  <a:gd name="T53" fmla="*/ 35 h 612"/>
                  <a:gd name="T54" fmla="*/ 35 w 472"/>
                  <a:gd name="T55" fmla="*/ 537 h 612"/>
                  <a:gd name="T56" fmla="*/ 397 w 472"/>
                  <a:gd name="T57" fmla="*/ 578 h 612"/>
                  <a:gd name="T58" fmla="*/ 437 w 472"/>
                  <a:gd name="T59" fmla="*/ 201 h 612"/>
                  <a:gd name="T60" fmla="*/ 332 w 472"/>
                  <a:gd name="T61" fmla="*/ 161 h 612"/>
                  <a:gd name="T62" fmla="*/ 304 w 472"/>
                  <a:gd name="T63" fmla="*/ 75 h 612"/>
                  <a:gd name="T64" fmla="*/ 75 w 472"/>
                  <a:gd name="T65" fmla="*/ 35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2" h="612">
                    <a:moveTo>
                      <a:pt x="375" y="512"/>
                    </a:moveTo>
                    <a:cubicBezTo>
                      <a:pt x="97" y="512"/>
                      <a:pt x="97" y="512"/>
                      <a:pt x="97" y="512"/>
                    </a:cubicBezTo>
                    <a:cubicBezTo>
                      <a:pt x="89" y="512"/>
                      <a:pt x="82" y="505"/>
                      <a:pt x="82" y="497"/>
                    </a:cubicBezTo>
                    <a:cubicBezTo>
                      <a:pt x="82" y="489"/>
                      <a:pt x="89" y="483"/>
                      <a:pt x="97" y="483"/>
                    </a:cubicBezTo>
                    <a:cubicBezTo>
                      <a:pt x="375" y="483"/>
                      <a:pt x="375" y="483"/>
                      <a:pt x="375" y="483"/>
                    </a:cubicBezTo>
                    <a:cubicBezTo>
                      <a:pt x="383" y="483"/>
                      <a:pt x="390" y="489"/>
                      <a:pt x="390" y="497"/>
                    </a:cubicBezTo>
                    <a:cubicBezTo>
                      <a:pt x="390" y="505"/>
                      <a:pt x="383" y="512"/>
                      <a:pt x="375" y="512"/>
                    </a:cubicBezTo>
                    <a:close/>
                    <a:moveTo>
                      <a:pt x="375" y="435"/>
                    </a:moveTo>
                    <a:cubicBezTo>
                      <a:pt x="97" y="435"/>
                      <a:pt x="97" y="435"/>
                      <a:pt x="97" y="435"/>
                    </a:cubicBezTo>
                    <a:cubicBezTo>
                      <a:pt x="89" y="435"/>
                      <a:pt x="82" y="429"/>
                      <a:pt x="82" y="421"/>
                    </a:cubicBezTo>
                    <a:cubicBezTo>
                      <a:pt x="82" y="413"/>
                      <a:pt x="89" y="406"/>
                      <a:pt x="97" y="406"/>
                    </a:cubicBezTo>
                    <a:cubicBezTo>
                      <a:pt x="375" y="406"/>
                      <a:pt x="375" y="406"/>
                      <a:pt x="375" y="406"/>
                    </a:cubicBezTo>
                    <a:cubicBezTo>
                      <a:pt x="383" y="406"/>
                      <a:pt x="390" y="413"/>
                      <a:pt x="390" y="421"/>
                    </a:cubicBezTo>
                    <a:cubicBezTo>
                      <a:pt x="390" y="429"/>
                      <a:pt x="383" y="435"/>
                      <a:pt x="375" y="435"/>
                    </a:cubicBezTo>
                    <a:close/>
                    <a:moveTo>
                      <a:pt x="375" y="359"/>
                    </a:moveTo>
                    <a:cubicBezTo>
                      <a:pt x="97" y="359"/>
                      <a:pt x="97" y="359"/>
                      <a:pt x="97" y="359"/>
                    </a:cubicBezTo>
                    <a:cubicBezTo>
                      <a:pt x="89" y="359"/>
                      <a:pt x="82" y="352"/>
                      <a:pt x="82" y="344"/>
                    </a:cubicBezTo>
                    <a:cubicBezTo>
                      <a:pt x="82" y="336"/>
                      <a:pt x="89" y="330"/>
                      <a:pt x="97" y="330"/>
                    </a:cubicBezTo>
                    <a:cubicBezTo>
                      <a:pt x="375" y="330"/>
                      <a:pt x="375" y="330"/>
                      <a:pt x="375" y="330"/>
                    </a:cubicBezTo>
                    <a:cubicBezTo>
                      <a:pt x="383" y="330"/>
                      <a:pt x="390" y="336"/>
                      <a:pt x="390" y="344"/>
                    </a:cubicBezTo>
                    <a:cubicBezTo>
                      <a:pt x="390" y="352"/>
                      <a:pt x="383" y="359"/>
                      <a:pt x="375" y="359"/>
                    </a:cubicBezTo>
                    <a:close/>
                    <a:moveTo>
                      <a:pt x="375" y="282"/>
                    </a:moveTo>
                    <a:cubicBezTo>
                      <a:pt x="97" y="282"/>
                      <a:pt x="97" y="282"/>
                      <a:pt x="97" y="282"/>
                    </a:cubicBezTo>
                    <a:cubicBezTo>
                      <a:pt x="89" y="282"/>
                      <a:pt x="82" y="276"/>
                      <a:pt x="82" y="268"/>
                    </a:cubicBezTo>
                    <a:cubicBezTo>
                      <a:pt x="82" y="260"/>
                      <a:pt x="89" y="254"/>
                      <a:pt x="97" y="254"/>
                    </a:cubicBezTo>
                    <a:cubicBezTo>
                      <a:pt x="375" y="254"/>
                      <a:pt x="375" y="254"/>
                      <a:pt x="375" y="254"/>
                    </a:cubicBezTo>
                    <a:cubicBezTo>
                      <a:pt x="383" y="254"/>
                      <a:pt x="390" y="260"/>
                      <a:pt x="390" y="268"/>
                    </a:cubicBezTo>
                    <a:cubicBezTo>
                      <a:pt x="390" y="276"/>
                      <a:pt x="383" y="282"/>
                      <a:pt x="375" y="282"/>
                    </a:cubicBezTo>
                    <a:close/>
                    <a:moveTo>
                      <a:pt x="246" y="206"/>
                    </a:moveTo>
                    <a:cubicBezTo>
                      <a:pt x="97" y="206"/>
                      <a:pt x="97" y="206"/>
                      <a:pt x="97" y="206"/>
                    </a:cubicBezTo>
                    <a:cubicBezTo>
                      <a:pt x="89" y="206"/>
                      <a:pt x="82" y="199"/>
                      <a:pt x="82" y="191"/>
                    </a:cubicBezTo>
                    <a:cubicBezTo>
                      <a:pt x="82" y="183"/>
                      <a:pt x="89" y="177"/>
                      <a:pt x="97" y="177"/>
                    </a:cubicBezTo>
                    <a:cubicBezTo>
                      <a:pt x="246" y="177"/>
                      <a:pt x="246" y="177"/>
                      <a:pt x="246" y="177"/>
                    </a:cubicBezTo>
                    <a:cubicBezTo>
                      <a:pt x="254" y="177"/>
                      <a:pt x="260" y="183"/>
                      <a:pt x="260" y="191"/>
                    </a:cubicBezTo>
                    <a:cubicBezTo>
                      <a:pt x="260" y="199"/>
                      <a:pt x="254" y="206"/>
                      <a:pt x="246" y="206"/>
                    </a:cubicBezTo>
                    <a:close/>
                    <a:moveTo>
                      <a:pt x="246" y="129"/>
                    </a:moveTo>
                    <a:cubicBezTo>
                      <a:pt x="97" y="129"/>
                      <a:pt x="97" y="129"/>
                      <a:pt x="97" y="129"/>
                    </a:cubicBezTo>
                    <a:cubicBezTo>
                      <a:pt x="89" y="129"/>
                      <a:pt x="82" y="123"/>
                      <a:pt x="82" y="115"/>
                    </a:cubicBezTo>
                    <a:cubicBezTo>
                      <a:pt x="82" y="107"/>
                      <a:pt x="89" y="101"/>
                      <a:pt x="97" y="101"/>
                    </a:cubicBezTo>
                    <a:cubicBezTo>
                      <a:pt x="246" y="101"/>
                      <a:pt x="246" y="101"/>
                      <a:pt x="246" y="101"/>
                    </a:cubicBezTo>
                    <a:cubicBezTo>
                      <a:pt x="254" y="101"/>
                      <a:pt x="260" y="107"/>
                      <a:pt x="260" y="115"/>
                    </a:cubicBezTo>
                    <a:cubicBezTo>
                      <a:pt x="260" y="123"/>
                      <a:pt x="254" y="129"/>
                      <a:pt x="246" y="129"/>
                    </a:cubicBezTo>
                    <a:close/>
                    <a:moveTo>
                      <a:pt x="27" y="612"/>
                    </a:moveTo>
                    <a:cubicBezTo>
                      <a:pt x="12" y="612"/>
                      <a:pt x="0" y="600"/>
                      <a:pt x="0" y="585"/>
                    </a:cubicBezTo>
                    <a:cubicBezTo>
                      <a:pt x="0" y="27"/>
                      <a:pt x="0" y="27"/>
                      <a:pt x="0" y="27"/>
                    </a:cubicBezTo>
                    <a:cubicBezTo>
                      <a:pt x="0" y="12"/>
                      <a:pt x="12" y="0"/>
                      <a:pt x="27" y="0"/>
                    </a:cubicBezTo>
                    <a:cubicBezTo>
                      <a:pt x="293" y="0"/>
                      <a:pt x="293" y="0"/>
                      <a:pt x="293" y="0"/>
                    </a:cubicBezTo>
                    <a:cubicBezTo>
                      <a:pt x="310" y="0"/>
                      <a:pt x="334" y="10"/>
                      <a:pt x="346" y="22"/>
                    </a:cubicBezTo>
                    <a:cubicBezTo>
                      <a:pt x="450" y="126"/>
                      <a:pt x="450" y="126"/>
                      <a:pt x="450" y="126"/>
                    </a:cubicBezTo>
                    <a:cubicBezTo>
                      <a:pt x="462" y="138"/>
                      <a:pt x="472" y="162"/>
                      <a:pt x="472" y="179"/>
                    </a:cubicBezTo>
                    <a:cubicBezTo>
                      <a:pt x="472" y="585"/>
                      <a:pt x="472" y="585"/>
                      <a:pt x="472" y="585"/>
                    </a:cubicBezTo>
                    <a:cubicBezTo>
                      <a:pt x="472" y="600"/>
                      <a:pt x="460" y="612"/>
                      <a:pt x="445" y="612"/>
                    </a:cubicBezTo>
                    <a:lnTo>
                      <a:pt x="27" y="612"/>
                    </a:lnTo>
                    <a:close/>
                    <a:moveTo>
                      <a:pt x="75" y="35"/>
                    </a:moveTo>
                    <a:cubicBezTo>
                      <a:pt x="53" y="35"/>
                      <a:pt x="35" y="53"/>
                      <a:pt x="35" y="75"/>
                    </a:cubicBezTo>
                    <a:cubicBezTo>
                      <a:pt x="35" y="537"/>
                      <a:pt x="35" y="537"/>
                      <a:pt x="35" y="537"/>
                    </a:cubicBezTo>
                    <a:cubicBezTo>
                      <a:pt x="35" y="560"/>
                      <a:pt x="53" y="578"/>
                      <a:pt x="75" y="578"/>
                    </a:cubicBezTo>
                    <a:cubicBezTo>
                      <a:pt x="397" y="578"/>
                      <a:pt x="397" y="578"/>
                      <a:pt x="397" y="578"/>
                    </a:cubicBezTo>
                    <a:cubicBezTo>
                      <a:pt x="419" y="578"/>
                      <a:pt x="437" y="560"/>
                      <a:pt x="437" y="537"/>
                    </a:cubicBezTo>
                    <a:cubicBezTo>
                      <a:pt x="437" y="201"/>
                      <a:pt x="437" y="201"/>
                      <a:pt x="437" y="201"/>
                    </a:cubicBezTo>
                    <a:cubicBezTo>
                      <a:pt x="437" y="179"/>
                      <a:pt x="419" y="161"/>
                      <a:pt x="397" y="161"/>
                    </a:cubicBezTo>
                    <a:cubicBezTo>
                      <a:pt x="332" y="161"/>
                      <a:pt x="332" y="161"/>
                      <a:pt x="332" y="161"/>
                    </a:cubicBezTo>
                    <a:cubicBezTo>
                      <a:pt x="317" y="161"/>
                      <a:pt x="304" y="149"/>
                      <a:pt x="304" y="134"/>
                    </a:cubicBezTo>
                    <a:cubicBezTo>
                      <a:pt x="304" y="75"/>
                      <a:pt x="304" y="75"/>
                      <a:pt x="304" y="75"/>
                    </a:cubicBezTo>
                    <a:cubicBezTo>
                      <a:pt x="304" y="53"/>
                      <a:pt x="286" y="35"/>
                      <a:pt x="264" y="35"/>
                    </a:cubicBezTo>
                    <a:lnTo>
                      <a:pt x="75" y="3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1" name="TextBox 30">
                <a:extLst>
                  <a:ext uri="{FF2B5EF4-FFF2-40B4-BE49-F238E27FC236}">
                    <a16:creationId xmlns:a16="http://schemas.microsoft.com/office/drawing/2014/main" id="{2194446E-F265-1F4C-A70C-A6364F7F2A13}"/>
                  </a:ext>
                </a:extLst>
              </p:cNvPr>
              <p:cNvSpPr txBox="1"/>
              <p:nvPr/>
            </p:nvSpPr>
            <p:spPr>
              <a:xfrm>
                <a:off x="4381330" y="6722304"/>
                <a:ext cx="1044132" cy="553999"/>
              </a:xfrm>
              <a:prstGeom prst="rect">
                <a:avLst/>
              </a:prstGeom>
              <a:noFill/>
            </p:spPr>
            <p:txBody>
              <a:bodyPr wrap="none" rtlCol="0">
                <a:spAutoFit/>
              </a:bodyPr>
              <a:lstStyle/>
              <a:p>
                <a:r>
                  <a:rPr lang="en-US" sz="1200" dirty="0"/>
                  <a:t>Final cab data</a:t>
                </a:r>
              </a:p>
              <a:p>
                <a:endParaRPr lang="en-US" dirty="0"/>
              </a:p>
            </p:txBody>
          </p:sp>
        </p:grpSp>
        <p:sp>
          <p:nvSpPr>
            <p:cNvPr id="39" name="Freeform 86">
              <a:extLst>
                <a:ext uri="{FF2B5EF4-FFF2-40B4-BE49-F238E27FC236}">
                  <a16:creationId xmlns:a16="http://schemas.microsoft.com/office/drawing/2014/main" id="{1B25A797-CEF4-004B-A34A-0B12A2C9F170}"/>
                </a:ext>
              </a:extLst>
            </p:cNvPr>
            <p:cNvSpPr>
              <a:spLocks noEditPoints="1"/>
            </p:cNvSpPr>
            <p:nvPr/>
          </p:nvSpPr>
          <p:spPr bwMode="auto">
            <a:xfrm>
              <a:off x="11022371" y="1858363"/>
              <a:ext cx="662857" cy="819372"/>
            </a:xfrm>
            <a:custGeom>
              <a:avLst/>
              <a:gdLst>
                <a:gd name="T0" fmla="*/ 97 w 472"/>
                <a:gd name="T1" fmla="*/ 512 h 612"/>
                <a:gd name="T2" fmla="*/ 97 w 472"/>
                <a:gd name="T3" fmla="*/ 483 h 612"/>
                <a:gd name="T4" fmla="*/ 390 w 472"/>
                <a:gd name="T5" fmla="*/ 497 h 612"/>
                <a:gd name="T6" fmla="*/ 375 w 472"/>
                <a:gd name="T7" fmla="*/ 435 h 612"/>
                <a:gd name="T8" fmla="*/ 82 w 472"/>
                <a:gd name="T9" fmla="*/ 421 h 612"/>
                <a:gd name="T10" fmla="*/ 375 w 472"/>
                <a:gd name="T11" fmla="*/ 406 h 612"/>
                <a:gd name="T12" fmla="*/ 375 w 472"/>
                <a:gd name="T13" fmla="*/ 435 h 612"/>
                <a:gd name="T14" fmla="*/ 97 w 472"/>
                <a:gd name="T15" fmla="*/ 359 h 612"/>
                <a:gd name="T16" fmla="*/ 97 w 472"/>
                <a:gd name="T17" fmla="*/ 330 h 612"/>
                <a:gd name="T18" fmla="*/ 390 w 472"/>
                <a:gd name="T19" fmla="*/ 344 h 612"/>
                <a:gd name="T20" fmla="*/ 375 w 472"/>
                <a:gd name="T21" fmla="*/ 282 h 612"/>
                <a:gd name="T22" fmla="*/ 82 w 472"/>
                <a:gd name="T23" fmla="*/ 268 h 612"/>
                <a:gd name="T24" fmla="*/ 375 w 472"/>
                <a:gd name="T25" fmla="*/ 254 h 612"/>
                <a:gd name="T26" fmla="*/ 375 w 472"/>
                <a:gd name="T27" fmla="*/ 282 h 612"/>
                <a:gd name="T28" fmla="*/ 97 w 472"/>
                <a:gd name="T29" fmla="*/ 206 h 612"/>
                <a:gd name="T30" fmla="*/ 97 w 472"/>
                <a:gd name="T31" fmla="*/ 177 h 612"/>
                <a:gd name="T32" fmla="*/ 260 w 472"/>
                <a:gd name="T33" fmla="*/ 191 h 612"/>
                <a:gd name="T34" fmla="*/ 246 w 472"/>
                <a:gd name="T35" fmla="*/ 129 h 612"/>
                <a:gd name="T36" fmla="*/ 82 w 472"/>
                <a:gd name="T37" fmla="*/ 115 h 612"/>
                <a:gd name="T38" fmla="*/ 246 w 472"/>
                <a:gd name="T39" fmla="*/ 101 h 612"/>
                <a:gd name="T40" fmla="*/ 246 w 472"/>
                <a:gd name="T41" fmla="*/ 129 h 612"/>
                <a:gd name="T42" fmla="*/ 0 w 472"/>
                <a:gd name="T43" fmla="*/ 585 h 612"/>
                <a:gd name="T44" fmla="*/ 27 w 472"/>
                <a:gd name="T45" fmla="*/ 0 h 612"/>
                <a:gd name="T46" fmla="*/ 346 w 472"/>
                <a:gd name="T47" fmla="*/ 22 h 612"/>
                <a:gd name="T48" fmla="*/ 472 w 472"/>
                <a:gd name="T49" fmla="*/ 179 h 612"/>
                <a:gd name="T50" fmla="*/ 445 w 472"/>
                <a:gd name="T51" fmla="*/ 612 h 612"/>
                <a:gd name="T52" fmla="*/ 75 w 472"/>
                <a:gd name="T53" fmla="*/ 35 h 612"/>
                <a:gd name="T54" fmla="*/ 35 w 472"/>
                <a:gd name="T55" fmla="*/ 537 h 612"/>
                <a:gd name="T56" fmla="*/ 397 w 472"/>
                <a:gd name="T57" fmla="*/ 578 h 612"/>
                <a:gd name="T58" fmla="*/ 437 w 472"/>
                <a:gd name="T59" fmla="*/ 201 h 612"/>
                <a:gd name="T60" fmla="*/ 332 w 472"/>
                <a:gd name="T61" fmla="*/ 161 h 612"/>
                <a:gd name="T62" fmla="*/ 304 w 472"/>
                <a:gd name="T63" fmla="*/ 75 h 612"/>
                <a:gd name="T64" fmla="*/ 75 w 472"/>
                <a:gd name="T65" fmla="*/ 35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2" h="612">
                  <a:moveTo>
                    <a:pt x="375" y="512"/>
                  </a:moveTo>
                  <a:cubicBezTo>
                    <a:pt x="97" y="512"/>
                    <a:pt x="97" y="512"/>
                    <a:pt x="97" y="512"/>
                  </a:cubicBezTo>
                  <a:cubicBezTo>
                    <a:pt x="89" y="512"/>
                    <a:pt x="82" y="505"/>
                    <a:pt x="82" y="497"/>
                  </a:cubicBezTo>
                  <a:cubicBezTo>
                    <a:pt x="82" y="489"/>
                    <a:pt x="89" y="483"/>
                    <a:pt x="97" y="483"/>
                  </a:cubicBezTo>
                  <a:cubicBezTo>
                    <a:pt x="375" y="483"/>
                    <a:pt x="375" y="483"/>
                    <a:pt x="375" y="483"/>
                  </a:cubicBezTo>
                  <a:cubicBezTo>
                    <a:pt x="383" y="483"/>
                    <a:pt x="390" y="489"/>
                    <a:pt x="390" y="497"/>
                  </a:cubicBezTo>
                  <a:cubicBezTo>
                    <a:pt x="390" y="505"/>
                    <a:pt x="383" y="512"/>
                    <a:pt x="375" y="512"/>
                  </a:cubicBezTo>
                  <a:close/>
                  <a:moveTo>
                    <a:pt x="375" y="435"/>
                  </a:moveTo>
                  <a:cubicBezTo>
                    <a:pt x="97" y="435"/>
                    <a:pt x="97" y="435"/>
                    <a:pt x="97" y="435"/>
                  </a:cubicBezTo>
                  <a:cubicBezTo>
                    <a:pt x="89" y="435"/>
                    <a:pt x="82" y="429"/>
                    <a:pt x="82" y="421"/>
                  </a:cubicBezTo>
                  <a:cubicBezTo>
                    <a:pt x="82" y="413"/>
                    <a:pt x="89" y="406"/>
                    <a:pt x="97" y="406"/>
                  </a:cubicBezTo>
                  <a:cubicBezTo>
                    <a:pt x="375" y="406"/>
                    <a:pt x="375" y="406"/>
                    <a:pt x="375" y="406"/>
                  </a:cubicBezTo>
                  <a:cubicBezTo>
                    <a:pt x="383" y="406"/>
                    <a:pt x="390" y="413"/>
                    <a:pt x="390" y="421"/>
                  </a:cubicBezTo>
                  <a:cubicBezTo>
                    <a:pt x="390" y="429"/>
                    <a:pt x="383" y="435"/>
                    <a:pt x="375" y="435"/>
                  </a:cubicBezTo>
                  <a:close/>
                  <a:moveTo>
                    <a:pt x="375" y="359"/>
                  </a:moveTo>
                  <a:cubicBezTo>
                    <a:pt x="97" y="359"/>
                    <a:pt x="97" y="359"/>
                    <a:pt x="97" y="359"/>
                  </a:cubicBezTo>
                  <a:cubicBezTo>
                    <a:pt x="89" y="359"/>
                    <a:pt x="82" y="352"/>
                    <a:pt x="82" y="344"/>
                  </a:cubicBezTo>
                  <a:cubicBezTo>
                    <a:pt x="82" y="336"/>
                    <a:pt x="89" y="330"/>
                    <a:pt x="97" y="330"/>
                  </a:cubicBezTo>
                  <a:cubicBezTo>
                    <a:pt x="375" y="330"/>
                    <a:pt x="375" y="330"/>
                    <a:pt x="375" y="330"/>
                  </a:cubicBezTo>
                  <a:cubicBezTo>
                    <a:pt x="383" y="330"/>
                    <a:pt x="390" y="336"/>
                    <a:pt x="390" y="344"/>
                  </a:cubicBezTo>
                  <a:cubicBezTo>
                    <a:pt x="390" y="352"/>
                    <a:pt x="383" y="359"/>
                    <a:pt x="375" y="359"/>
                  </a:cubicBezTo>
                  <a:close/>
                  <a:moveTo>
                    <a:pt x="375" y="282"/>
                  </a:moveTo>
                  <a:cubicBezTo>
                    <a:pt x="97" y="282"/>
                    <a:pt x="97" y="282"/>
                    <a:pt x="97" y="282"/>
                  </a:cubicBezTo>
                  <a:cubicBezTo>
                    <a:pt x="89" y="282"/>
                    <a:pt x="82" y="276"/>
                    <a:pt x="82" y="268"/>
                  </a:cubicBezTo>
                  <a:cubicBezTo>
                    <a:pt x="82" y="260"/>
                    <a:pt x="89" y="254"/>
                    <a:pt x="97" y="254"/>
                  </a:cubicBezTo>
                  <a:cubicBezTo>
                    <a:pt x="375" y="254"/>
                    <a:pt x="375" y="254"/>
                    <a:pt x="375" y="254"/>
                  </a:cubicBezTo>
                  <a:cubicBezTo>
                    <a:pt x="383" y="254"/>
                    <a:pt x="390" y="260"/>
                    <a:pt x="390" y="268"/>
                  </a:cubicBezTo>
                  <a:cubicBezTo>
                    <a:pt x="390" y="276"/>
                    <a:pt x="383" y="282"/>
                    <a:pt x="375" y="282"/>
                  </a:cubicBezTo>
                  <a:close/>
                  <a:moveTo>
                    <a:pt x="246" y="206"/>
                  </a:moveTo>
                  <a:cubicBezTo>
                    <a:pt x="97" y="206"/>
                    <a:pt x="97" y="206"/>
                    <a:pt x="97" y="206"/>
                  </a:cubicBezTo>
                  <a:cubicBezTo>
                    <a:pt x="89" y="206"/>
                    <a:pt x="82" y="199"/>
                    <a:pt x="82" y="191"/>
                  </a:cubicBezTo>
                  <a:cubicBezTo>
                    <a:pt x="82" y="183"/>
                    <a:pt x="89" y="177"/>
                    <a:pt x="97" y="177"/>
                  </a:cubicBezTo>
                  <a:cubicBezTo>
                    <a:pt x="246" y="177"/>
                    <a:pt x="246" y="177"/>
                    <a:pt x="246" y="177"/>
                  </a:cubicBezTo>
                  <a:cubicBezTo>
                    <a:pt x="254" y="177"/>
                    <a:pt x="260" y="183"/>
                    <a:pt x="260" y="191"/>
                  </a:cubicBezTo>
                  <a:cubicBezTo>
                    <a:pt x="260" y="199"/>
                    <a:pt x="254" y="206"/>
                    <a:pt x="246" y="206"/>
                  </a:cubicBezTo>
                  <a:close/>
                  <a:moveTo>
                    <a:pt x="246" y="129"/>
                  </a:moveTo>
                  <a:cubicBezTo>
                    <a:pt x="97" y="129"/>
                    <a:pt x="97" y="129"/>
                    <a:pt x="97" y="129"/>
                  </a:cubicBezTo>
                  <a:cubicBezTo>
                    <a:pt x="89" y="129"/>
                    <a:pt x="82" y="123"/>
                    <a:pt x="82" y="115"/>
                  </a:cubicBezTo>
                  <a:cubicBezTo>
                    <a:pt x="82" y="107"/>
                    <a:pt x="89" y="101"/>
                    <a:pt x="97" y="101"/>
                  </a:cubicBezTo>
                  <a:cubicBezTo>
                    <a:pt x="246" y="101"/>
                    <a:pt x="246" y="101"/>
                    <a:pt x="246" y="101"/>
                  </a:cubicBezTo>
                  <a:cubicBezTo>
                    <a:pt x="254" y="101"/>
                    <a:pt x="260" y="107"/>
                    <a:pt x="260" y="115"/>
                  </a:cubicBezTo>
                  <a:cubicBezTo>
                    <a:pt x="260" y="123"/>
                    <a:pt x="254" y="129"/>
                    <a:pt x="246" y="129"/>
                  </a:cubicBezTo>
                  <a:close/>
                  <a:moveTo>
                    <a:pt x="27" y="612"/>
                  </a:moveTo>
                  <a:cubicBezTo>
                    <a:pt x="12" y="612"/>
                    <a:pt x="0" y="600"/>
                    <a:pt x="0" y="585"/>
                  </a:cubicBezTo>
                  <a:cubicBezTo>
                    <a:pt x="0" y="27"/>
                    <a:pt x="0" y="27"/>
                    <a:pt x="0" y="27"/>
                  </a:cubicBezTo>
                  <a:cubicBezTo>
                    <a:pt x="0" y="12"/>
                    <a:pt x="12" y="0"/>
                    <a:pt x="27" y="0"/>
                  </a:cubicBezTo>
                  <a:cubicBezTo>
                    <a:pt x="293" y="0"/>
                    <a:pt x="293" y="0"/>
                    <a:pt x="293" y="0"/>
                  </a:cubicBezTo>
                  <a:cubicBezTo>
                    <a:pt x="310" y="0"/>
                    <a:pt x="334" y="10"/>
                    <a:pt x="346" y="22"/>
                  </a:cubicBezTo>
                  <a:cubicBezTo>
                    <a:pt x="450" y="126"/>
                    <a:pt x="450" y="126"/>
                    <a:pt x="450" y="126"/>
                  </a:cubicBezTo>
                  <a:cubicBezTo>
                    <a:pt x="462" y="138"/>
                    <a:pt x="472" y="162"/>
                    <a:pt x="472" y="179"/>
                  </a:cubicBezTo>
                  <a:cubicBezTo>
                    <a:pt x="472" y="585"/>
                    <a:pt x="472" y="585"/>
                    <a:pt x="472" y="585"/>
                  </a:cubicBezTo>
                  <a:cubicBezTo>
                    <a:pt x="472" y="600"/>
                    <a:pt x="460" y="612"/>
                    <a:pt x="445" y="612"/>
                  </a:cubicBezTo>
                  <a:lnTo>
                    <a:pt x="27" y="612"/>
                  </a:lnTo>
                  <a:close/>
                  <a:moveTo>
                    <a:pt x="75" y="35"/>
                  </a:moveTo>
                  <a:cubicBezTo>
                    <a:pt x="53" y="35"/>
                    <a:pt x="35" y="53"/>
                    <a:pt x="35" y="75"/>
                  </a:cubicBezTo>
                  <a:cubicBezTo>
                    <a:pt x="35" y="537"/>
                    <a:pt x="35" y="537"/>
                    <a:pt x="35" y="537"/>
                  </a:cubicBezTo>
                  <a:cubicBezTo>
                    <a:pt x="35" y="560"/>
                    <a:pt x="53" y="578"/>
                    <a:pt x="75" y="578"/>
                  </a:cubicBezTo>
                  <a:cubicBezTo>
                    <a:pt x="397" y="578"/>
                    <a:pt x="397" y="578"/>
                    <a:pt x="397" y="578"/>
                  </a:cubicBezTo>
                  <a:cubicBezTo>
                    <a:pt x="419" y="578"/>
                    <a:pt x="437" y="560"/>
                    <a:pt x="437" y="537"/>
                  </a:cubicBezTo>
                  <a:cubicBezTo>
                    <a:pt x="437" y="201"/>
                    <a:pt x="437" y="201"/>
                    <a:pt x="437" y="201"/>
                  </a:cubicBezTo>
                  <a:cubicBezTo>
                    <a:pt x="437" y="179"/>
                    <a:pt x="419" y="161"/>
                    <a:pt x="397" y="161"/>
                  </a:cubicBezTo>
                  <a:cubicBezTo>
                    <a:pt x="332" y="161"/>
                    <a:pt x="332" y="161"/>
                    <a:pt x="332" y="161"/>
                  </a:cubicBezTo>
                  <a:cubicBezTo>
                    <a:pt x="317" y="161"/>
                    <a:pt x="304" y="149"/>
                    <a:pt x="304" y="134"/>
                  </a:cubicBezTo>
                  <a:cubicBezTo>
                    <a:pt x="304" y="75"/>
                    <a:pt x="304" y="75"/>
                    <a:pt x="304" y="75"/>
                  </a:cubicBezTo>
                  <a:cubicBezTo>
                    <a:pt x="304" y="53"/>
                    <a:pt x="286" y="35"/>
                    <a:pt x="264" y="35"/>
                  </a:cubicBezTo>
                  <a:lnTo>
                    <a:pt x="75" y="3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0" name="TextBox 39">
              <a:extLst>
                <a:ext uri="{FF2B5EF4-FFF2-40B4-BE49-F238E27FC236}">
                  <a16:creationId xmlns:a16="http://schemas.microsoft.com/office/drawing/2014/main" id="{D91ACCB9-E39C-BD40-B428-6A71DF137BDF}"/>
                </a:ext>
              </a:extLst>
            </p:cNvPr>
            <p:cNvSpPr txBox="1"/>
            <p:nvPr/>
          </p:nvSpPr>
          <p:spPr>
            <a:xfrm>
              <a:off x="10915652" y="2887014"/>
              <a:ext cx="1028551" cy="276999"/>
            </a:xfrm>
            <a:prstGeom prst="rect">
              <a:avLst/>
            </a:prstGeom>
            <a:noFill/>
          </p:spPr>
          <p:txBody>
            <a:bodyPr wrap="none" rtlCol="0">
              <a:spAutoFit/>
            </a:bodyPr>
            <a:lstStyle/>
            <a:p>
              <a:r>
                <a:rPr lang="en-US" sz="1200" dirty="0"/>
                <a:t>USholiday.csv</a:t>
              </a:r>
            </a:p>
          </p:txBody>
        </p:sp>
        <p:cxnSp>
          <p:nvCxnSpPr>
            <p:cNvPr id="47" name="Straight Arrow Connector 46">
              <a:extLst>
                <a:ext uri="{FF2B5EF4-FFF2-40B4-BE49-F238E27FC236}">
                  <a16:creationId xmlns:a16="http://schemas.microsoft.com/office/drawing/2014/main" id="{EB5BEC63-E17B-CB43-89A7-6F8377D71E6A}"/>
                </a:ext>
              </a:extLst>
            </p:cNvPr>
            <p:cNvCxnSpPr>
              <a:cxnSpLocks/>
              <a:stCxn id="39" idx="21"/>
            </p:cNvCxnSpPr>
            <p:nvPr/>
          </p:nvCxnSpPr>
          <p:spPr>
            <a:xfrm flipH="1">
              <a:off x="9253669" y="2641586"/>
              <a:ext cx="1768702" cy="13280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8" name="Rectangle 17">
            <a:extLst>
              <a:ext uri="{FF2B5EF4-FFF2-40B4-BE49-F238E27FC236}">
                <a16:creationId xmlns:a16="http://schemas.microsoft.com/office/drawing/2014/main" id="{3FDECAE3-36C4-B048-BBC3-A0828AC8256E}"/>
              </a:ext>
            </a:extLst>
          </p:cNvPr>
          <p:cNvSpPr/>
          <p:nvPr/>
        </p:nvSpPr>
        <p:spPr>
          <a:xfrm>
            <a:off x="0" y="0"/>
            <a:ext cx="12192000" cy="1364465"/>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16">
            <a:extLst>
              <a:ext uri="{FF2B5EF4-FFF2-40B4-BE49-F238E27FC236}">
                <a16:creationId xmlns:a16="http://schemas.microsoft.com/office/drawing/2014/main" id="{C39E92EF-EA57-D14F-879A-1E01FCAE5C7C}"/>
              </a:ext>
            </a:extLst>
          </p:cNvPr>
          <p:cNvSpPr>
            <a:spLocks noGrp="1"/>
          </p:cNvSpPr>
          <p:nvPr>
            <p:ph type="title"/>
          </p:nvPr>
        </p:nvSpPr>
        <p:spPr>
          <a:xfrm>
            <a:off x="838200" y="59927"/>
            <a:ext cx="10515600" cy="1325563"/>
          </a:xfrm>
        </p:spPr>
        <p:txBody>
          <a:bodyPr/>
          <a:lstStyle/>
          <a:p>
            <a:r>
              <a:rPr lang="en-US" b="1" dirty="0">
                <a:solidFill>
                  <a:schemeClr val="accent2"/>
                </a:solidFill>
              </a:rPr>
              <a:t>Data Exploration</a:t>
            </a:r>
          </a:p>
        </p:txBody>
      </p:sp>
    </p:spTree>
    <p:extLst>
      <p:ext uri="{BB962C8B-B14F-4D97-AF65-F5344CB8AC3E}">
        <p14:creationId xmlns:p14="http://schemas.microsoft.com/office/powerpoint/2010/main" val="1489297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BEE7A3-F2C2-8145-B852-24B96B83A958}"/>
              </a:ext>
            </a:extLst>
          </p:cNvPr>
          <p:cNvSpPr txBox="1"/>
          <p:nvPr/>
        </p:nvSpPr>
        <p:spPr>
          <a:xfrm>
            <a:off x="802907" y="1371600"/>
            <a:ext cx="10679344" cy="4524315"/>
          </a:xfrm>
          <a:prstGeom prst="rect">
            <a:avLst/>
          </a:prstGeom>
          <a:noFill/>
        </p:spPr>
        <p:txBody>
          <a:bodyPr wrap="square" rtlCol="0">
            <a:spAutoFit/>
          </a:bodyPr>
          <a:lstStyle/>
          <a:p>
            <a:pPr marL="285750" indent="-285750">
              <a:buFont typeface="Arial" panose="020B0604020202020204" pitchFamily="34" charset="0"/>
              <a:buChar char="•"/>
            </a:pPr>
            <a:endParaRPr lang="en-US" dirty="0"/>
          </a:p>
          <a:p>
            <a:r>
              <a:rPr lang="en-IN" b="1" dirty="0"/>
              <a:t>Pandas Profiling to perform statistical analysis</a:t>
            </a:r>
          </a:p>
          <a:p>
            <a:r>
              <a:rPr lang="en-IN" dirty="0"/>
              <a:t>Used profiling to get statistics about each column in all 4 data files. Used Profiling to know categorical, numeric types in </a:t>
            </a:r>
            <a:r>
              <a:rPr lang="en-IN" dirty="0" err="1"/>
              <a:t>City_data</a:t>
            </a:r>
            <a:r>
              <a:rPr lang="en-IN" dirty="0"/>
              <a:t> profiling shows whole data statistics, displays each column Distinct, Missing, Null, Unique values and correlation between all columns in dataset.</a:t>
            </a:r>
          </a:p>
          <a:p>
            <a:endParaRPr lang="en-IN" dirty="0"/>
          </a:p>
          <a:p>
            <a:pPr marL="285750" indent="-285750">
              <a:buFont typeface="Arial" panose="020B0604020202020204" pitchFamily="34" charset="0"/>
              <a:buChar char="•"/>
            </a:pPr>
            <a:r>
              <a:rPr lang="en-IN" dirty="0"/>
              <a:t>Removed ',' in population and users column </a:t>
            </a:r>
          </a:p>
          <a:p>
            <a:r>
              <a:rPr lang="en-IN" dirty="0"/>
              <a:t>values and replacing spaces with '_' in column </a:t>
            </a:r>
          </a:p>
          <a:p>
            <a:r>
              <a:rPr lang="en-IN" dirty="0"/>
              <a:t>Names</a:t>
            </a:r>
          </a:p>
          <a:p>
            <a:pPr marL="285750" indent="-285750">
              <a:buFont typeface="Arial" panose="020B0604020202020204" pitchFamily="34" charset="0"/>
              <a:buChar char="•"/>
            </a:pPr>
            <a:r>
              <a:rPr lang="en-IN" dirty="0"/>
              <a:t>Converted few columns from object to category/</a:t>
            </a:r>
          </a:p>
          <a:p>
            <a:r>
              <a:rPr lang="en-IN" dirty="0"/>
              <a:t>int64 datatypes</a:t>
            </a:r>
          </a:p>
          <a:p>
            <a:pPr marL="285750" indent="-285750">
              <a:buFont typeface="Arial" panose="020B0604020202020204" pitchFamily="34" charset="0"/>
              <a:buChar char="•"/>
            </a:pPr>
            <a:r>
              <a:rPr lang="en-IN" dirty="0"/>
              <a:t>Converted datetime column to datetime, year, </a:t>
            </a:r>
          </a:p>
          <a:p>
            <a:r>
              <a:rPr lang="en-IN" dirty="0"/>
              <a:t>month columns for analysis.</a:t>
            </a:r>
          </a:p>
          <a:p>
            <a:pPr marL="285750" indent="-285750">
              <a:buFont typeface="Arial" panose="020B0604020202020204" pitchFamily="34" charset="0"/>
              <a:buChar char="•"/>
            </a:pPr>
            <a:endParaRPr lang="en-IN" dirty="0"/>
          </a:p>
          <a:p>
            <a:endParaRPr lang="en-IN" dirty="0"/>
          </a:p>
          <a:p>
            <a:pPr marL="285750" indent="-285750">
              <a:buFont typeface="Arial" panose="020B0604020202020204" pitchFamily="34" charset="0"/>
              <a:buChar char="•"/>
            </a:pPr>
            <a:endParaRPr lang="en-US" dirty="0"/>
          </a:p>
        </p:txBody>
      </p:sp>
      <p:sp>
        <p:nvSpPr>
          <p:cNvPr id="18" name="Rectangle 17">
            <a:extLst>
              <a:ext uri="{FF2B5EF4-FFF2-40B4-BE49-F238E27FC236}">
                <a16:creationId xmlns:a16="http://schemas.microsoft.com/office/drawing/2014/main" id="{3FDECAE3-36C4-B048-BBC3-A0828AC8256E}"/>
              </a:ext>
            </a:extLst>
          </p:cNvPr>
          <p:cNvSpPr/>
          <p:nvPr/>
        </p:nvSpPr>
        <p:spPr>
          <a:xfrm>
            <a:off x="0" y="0"/>
            <a:ext cx="12192000" cy="1364465"/>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16">
            <a:extLst>
              <a:ext uri="{FF2B5EF4-FFF2-40B4-BE49-F238E27FC236}">
                <a16:creationId xmlns:a16="http://schemas.microsoft.com/office/drawing/2014/main" id="{C39E92EF-EA57-D14F-879A-1E01FCAE5C7C}"/>
              </a:ext>
            </a:extLst>
          </p:cNvPr>
          <p:cNvSpPr>
            <a:spLocks noGrp="1"/>
          </p:cNvSpPr>
          <p:nvPr>
            <p:ph type="title"/>
          </p:nvPr>
        </p:nvSpPr>
        <p:spPr>
          <a:xfrm>
            <a:off x="838200" y="59927"/>
            <a:ext cx="10515600" cy="1325563"/>
          </a:xfrm>
        </p:spPr>
        <p:txBody>
          <a:bodyPr/>
          <a:lstStyle/>
          <a:p>
            <a:r>
              <a:rPr lang="en-US" b="1" dirty="0">
                <a:solidFill>
                  <a:schemeClr val="accent2"/>
                </a:solidFill>
              </a:rPr>
              <a:t>Data cleaning</a:t>
            </a:r>
          </a:p>
        </p:txBody>
      </p:sp>
      <p:pic>
        <p:nvPicPr>
          <p:cNvPr id="14" name="Picture 13">
            <a:extLst>
              <a:ext uri="{FF2B5EF4-FFF2-40B4-BE49-F238E27FC236}">
                <a16:creationId xmlns:a16="http://schemas.microsoft.com/office/drawing/2014/main" id="{995E5F8D-3070-FB30-F233-894D73671B07}"/>
              </a:ext>
            </a:extLst>
          </p:cNvPr>
          <p:cNvPicPr>
            <a:picLocks noChangeAspect="1"/>
          </p:cNvPicPr>
          <p:nvPr/>
        </p:nvPicPr>
        <p:blipFill>
          <a:blip r:embed="rId2"/>
          <a:stretch>
            <a:fillRect/>
          </a:stretch>
        </p:blipFill>
        <p:spPr>
          <a:xfrm>
            <a:off x="5747657" y="2856063"/>
            <a:ext cx="5606143" cy="3456084"/>
          </a:xfrm>
          <a:prstGeom prst="rect">
            <a:avLst/>
          </a:prstGeom>
        </p:spPr>
      </p:pic>
    </p:spTree>
    <p:extLst>
      <p:ext uri="{BB962C8B-B14F-4D97-AF65-F5344CB8AC3E}">
        <p14:creationId xmlns:p14="http://schemas.microsoft.com/office/powerpoint/2010/main" val="3204354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BEE7A3-F2C2-8145-B852-24B96B83A958}"/>
              </a:ext>
            </a:extLst>
          </p:cNvPr>
          <p:cNvSpPr txBox="1"/>
          <p:nvPr/>
        </p:nvSpPr>
        <p:spPr>
          <a:xfrm>
            <a:off x="802907" y="1371600"/>
            <a:ext cx="10444782" cy="5078313"/>
          </a:xfrm>
          <a:prstGeom prst="rect">
            <a:avLst/>
          </a:prstGeom>
          <a:noFill/>
        </p:spPr>
        <p:txBody>
          <a:bodyPr wrap="non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IN" dirty="0" err="1"/>
              <a:t>Analyzed</a:t>
            </a:r>
            <a:r>
              <a:rPr lang="en-IN" dirty="0"/>
              <a:t> </a:t>
            </a:r>
            <a:r>
              <a:rPr lang="en-IN" dirty="0" err="1"/>
              <a:t>statinfos</a:t>
            </a:r>
            <a:r>
              <a:rPr lang="en-IN" dirty="0"/>
              <a:t> , distributions , outliers , boxplots , correlations , covariance and so on of some columns </a:t>
            </a:r>
          </a:p>
          <a:p>
            <a:r>
              <a:rPr lang="en-IN" dirty="0"/>
              <a:t>of entire </a:t>
            </a:r>
            <a:r>
              <a:rPr lang="en-IN" dirty="0" err="1"/>
              <a:t>MasterData</a:t>
            </a:r>
            <a:r>
              <a:rPr lang="en-IN" dirty="0"/>
              <a:t>.</a:t>
            </a:r>
          </a:p>
          <a:p>
            <a:pPr marL="285750" indent="-285750">
              <a:buFont typeface="Arial" panose="020B0604020202020204" pitchFamily="34" charset="0"/>
              <a:buChar char="•"/>
            </a:pPr>
            <a:endParaRPr lang="en-US" dirty="0"/>
          </a:p>
          <a:p>
            <a:endParaRPr lang="en-US" dirty="0"/>
          </a:p>
          <a:p>
            <a:endParaRPr lang="en-US" dirty="0"/>
          </a:p>
          <a:p>
            <a:r>
              <a:rPr lang="en-US" b="1" dirty="0"/>
              <a:t>Assumptions:</a:t>
            </a:r>
          </a:p>
          <a:p>
            <a:endParaRPr lang="en-US" b="1" dirty="0"/>
          </a:p>
          <a:p>
            <a:pPr marL="285750" indent="-285750">
              <a:buFont typeface="Arial" panose="020B0604020202020204" pitchFamily="34" charset="0"/>
              <a:buChar char="•"/>
            </a:pPr>
            <a:r>
              <a:rPr lang="en-US" dirty="0"/>
              <a:t>Outliers are present in Price_Charged feature but due to </a:t>
            </a:r>
          </a:p>
          <a:p>
            <a:r>
              <a:rPr lang="en-US" dirty="0"/>
              <a:t>      unavailability of trip duration details ,we are not treating this as outlier.</a:t>
            </a:r>
          </a:p>
          <a:p>
            <a:endParaRPr lang="en-US" dirty="0"/>
          </a:p>
          <a:p>
            <a:pPr marL="285750" indent="-285750">
              <a:buFont typeface="Arial" panose="020B0604020202020204" pitchFamily="34" charset="0"/>
              <a:buChar char="•"/>
            </a:pPr>
            <a:r>
              <a:rPr lang="en-US" dirty="0"/>
              <a:t>Profit of rides are calculated keeping other factors constant and only </a:t>
            </a:r>
          </a:p>
          <a:p>
            <a:r>
              <a:rPr lang="en-US" dirty="0"/>
              <a:t>      Price_Charged and Cost_of_Trip features used to calculate profit.</a:t>
            </a:r>
          </a:p>
          <a:p>
            <a:endParaRPr lang="en-US" dirty="0"/>
          </a:p>
          <a:p>
            <a:pPr marL="285750" indent="-285750">
              <a:buFont typeface="Arial" panose="020B0604020202020204" pitchFamily="34" charset="0"/>
              <a:buChar char="•"/>
            </a:pPr>
            <a:r>
              <a:rPr lang="en-US" dirty="0"/>
              <a:t>Users feature of city dataset is treated as number of cab users in the city.</a:t>
            </a:r>
          </a:p>
          <a:p>
            <a:r>
              <a:rPr lang="en-US" dirty="0"/>
              <a:t>      we have assumed that this can be other cab users as well(including Yellow and</a:t>
            </a:r>
          </a:p>
          <a:p>
            <a:r>
              <a:rPr lang="en-US" dirty="0"/>
              <a:t>      Pink cab) </a:t>
            </a:r>
          </a:p>
          <a:p>
            <a:endParaRPr lang="en-US" dirty="0"/>
          </a:p>
        </p:txBody>
      </p:sp>
      <p:sp>
        <p:nvSpPr>
          <p:cNvPr id="18" name="Rectangle 17">
            <a:extLst>
              <a:ext uri="{FF2B5EF4-FFF2-40B4-BE49-F238E27FC236}">
                <a16:creationId xmlns:a16="http://schemas.microsoft.com/office/drawing/2014/main" id="{3FDECAE3-36C4-B048-BBC3-A0828AC8256E}"/>
              </a:ext>
            </a:extLst>
          </p:cNvPr>
          <p:cNvSpPr/>
          <p:nvPr/>
        </p:nvSpPr>
        <p:spPr>
          <a:xfrm>
            <a:off x="0" y="0"/>
            <a:ext cx="12192000" cy="1364465"/>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16">
            <a:extLst>
              <a:ext uri="{FF2B5EF4-FFF2-40B4-BE49-F238E27FC236}">
                <a16:creationId xmlns:a16="http://schemas.microsoft.com/office/drawing/2014/main" id="{C39E92EF-EA57-D14F-879A-1E01FCAE5C7C}"/>
              </a:ext>
            </a:extLst>
          </p:cNvPr>
          <p:cNvSpPr>
            <a:spLocks noGrp="1"/>
          </p:cNvSpPr>
          <p:nvPr>
            <p:ph type="title"/>
          </p:nvPr>
        </p:nvSpPr>
        <p:spPr>
          <a:xfrm>
            <a:off x="838200" y="59927"/>
            <a:ext cx="10515600" cy="1325563"/>
          </a:xfrm>
        </p:spPr>
        <p:txBody>
          <a:bodyPr/>
          <a:lstStyle/>
          <a:p>
            <a:r>
              <a:rPr lang="en-US" b="1" dirty="0">
                <a:solidFill>
                  <a:schemeClr val="accent2"/>
                </a:solidFill>
              </a:rPr>
              <a:t>Data Analysis</a:t>
            </a:r>
          </a:p>
        </p:txBody>
      </p:sp>
    </p:spTree>
    <p:extLst>
      <p:ext uri="{BB962C8B-B14F-4D97-AF65-F5344CB8AC3E}">
        <p14:creationId xmlns:p14="http://schemas.microsoft.com/office/powerpoint/2010/main" val="1932233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B6804253-3163-4F43-BC8C-6307FD7D618B}"/>
              </a:ext>
            </a:extLst>
          </p:cNvPr>
          <p:cNvGrpSpPr/>
          <p:nvPr/>
        </p:nvGrpSpPr>
        <p:grpSpPr>
          <a:xfrm>
            <a:off x="555761" y="1523419"/>
            <a:ext cx="6425464" cy="4254422"/>
            <a:chOff x="555761" y="1690688"/>
            <a:chExt cx="6425464" cy="4254422"/>
          </a:xfrm>
        </p:grpSpPr>
        <p:sp>
          <p:nvSpPr>
            <p:cNvPr id="6" name="Rectangle 5">
              <a:extLst>
                <a:ext uri="{FF2B5EF4-FFF2-40B4-BE49-F238E27FC236}">
                  <a16:creationId xmlns:a16="http://schemas.microsoft.com/office/drawing/2014/main" id="{ED020DBE-BB46-414C-BC00-FD6696C52E97}"/>
                </a:ext>
              </a:extLst>
            </p:cNvPr>
            <p:cNvSpPr/>
            <p:nvPr/>
          </p:nvSpPr>
          <p:spPr>
            <a:xfrm>
              <a:off x="3445727" y="1735060"/>
              <a:ext cx="379141" cy="38866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AE2FFEF-88DB-9446-8C9A-0ABEC330D042}"/>
                </a:ext>
              </a:extLst>
            </p:cNvPr>
            <p:cNvSpPr/>
            <p:nvPr/>
          </p:nvSpPr>
          <p:spPr>
            <a:xfrm>
              <a:off x="555761" y="1690688"/>
              <a:ext cx="379141" cy="38866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0B49C57-3F4A-0A44-8B40-5BC00872A77C}"/>
                </a:ext>
              </a:extLst>
            </p:cNvPr>
            <p:cNvSpPr/>
            <p:nvPr/>
          </p:nvSpPr>
          <p:spPr>
            <a:xfrm>
              <a:off x="6602084" y="2058446"/>
              <a:ext cx="379141" cy="38866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34D56A9-2FE1-004D-8175-1C19DD43305B}"/>
                </a:ext>
              </a:extLst>
            </p:cNvPr>
            <p:cNvSpPr/>
            <p:nvPr/>
          </p:nvSpPr>
          <p:spPr>
            <a:xfrm>
              <a:off x="6786563" y="1735060"/>
              <a:ext cx="194662" cy="3233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Title 1">
            <a:extLst>
              <a:ext uri="{FF2B5EF4-FFF2-40B4-BE49-F238E27FC236}">
                <a16:creationId xmlns:a16="http://schemas.microsoft.com/office/drawing/2014/main" id="{DF258E9D-9119-1149-9B49-FE0FF5A3EE5F}"/>
              </a:ext>
            </a:extLst>
          </p:cNvPr>
          <p:cNvSpPr>
            <a:spLocks noGrp="1"/>
          </p:cNvSpPr>
          <p:nvPr>
            <p:ph type="title"/>
          </p:nvPr>
        </p:nvSpPr>
        <p:spPr>
          <a:xfrm>
            <a:off x="762000" y="7107"/>
            <a:ext cx="10498930" cy="1359380"/>
          </a:xfrm>
        </p:spPr>
        <p:txBody>
          <a:bodyPr>
            <a:normAutofit/>
          </a:bodyPr>
          <a:lstStyle/>
          <a:p>
            <a:r>
              <a:rPr lang="en-US" sz="3500" b="1" dirty="0">
                <a:solidFill>
                  <a:schemeClr val="accent2"/>
                </a:solidFill>
              </a:rPr>
              <a:t>Profit Analysis</a:t>
            </a:r>
          </a:p>
        </p:txBody>
      </p:sp>
      <p:sp>
        <p:nvSpPr>
          <p:cNvPr id="3" name="Rectangle 2">
            <a:extLst>
              <a:ext uri="{FF2B5EF4-FFF2-40B4-BE49-F238E27FC236}">
                <a16:creationId xmlns:a16="http://schemas.microsoft.com/office/drawing/2014/main" id="{5379C949-80B5-CA4E-B810-B4F62F4B63E7}"/>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Profit Analysis</a:t>
            </a:r>
            <a:endParaRPr lang="en-US" sz="4400" b="1" dirty="0">
              <a:solidFill>
                <a:schemeClr val="bg2">
                  <a:lumMod val="25000"/>
                </a:schemeClr>
              </a:solidFill>
              <a:latin typeface="+mj-lt"/>
            </a:endParaRPr>
          </a:p>
        </p:txBody>
      </p:sp>
      <p:pic>
        <p:nvPicPr>
          <p:cNvPr id="5" name="Picture 4">
            <a:extLst>
              <a:ext uri="{FF2B5EF4-FFF2-40B4-BE49-F238E27FC236}">
                <a16:creationId xmlns:a16="http://schemas.microsoft.com/office/drawing/2014/main" id="{E7ECCC4B-7F91-2AD7-93BF-E52AA3F9EE83}"/>
              </a:ext>
            </a:extLst>
          </p:cNvPr>
          <p:cNvPicPr>
            <a:picLocks noChangeAspect="1"/>
          </p:cNvPicPr>
          <p:nvPr/>
        </p:nvPicPr>
        <p:blipFill>
          <a:blip r:embed="rId2"/>
          <a:stretch>
            <a:fillRect/>
          </a:stretch>
        </p:blipFill>
        <p:spPr>
          <a:xfrm>
            <a:off x="209006" y="1567791"/>
            <a:ext cx="11785660" cy="4558689"/>
          </a:xfrm>
          <a:prstGeom prst="rect">
            <a:avLst/>
          </a:prstGeom>
        </p:spPr>
      </p:pic>
    </p:spTree>
    <p:extLst>
      <p:ext uri="{BB962C8B-B14F-4D97-AF65-F5344CB8AC3E}">
        <p14:creationId xmlns:p14="http://schemas.microsoft.com/office/powerpoint/2010/main" val="3848111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BBA752-3528-F943-B860-33DEBED031AC}"/>
              </a:ext>
            </a:extLst>
          </p:cNvPr>
          <p:cNvPicPr>
            <a:picLocks noChangeAspect="1"/>
          </p:cNvPicPr>
          <p:nvPr/>
        </p:nvPicPr>
        <p:blipFill>
          <a:blip r:embed="rId2"/>
          <a:stretch>
            <a:fillRect/>
          </a:stretch>
        </p:blipFill>
        <p:spPr>
          <a:xfrm>
            <a:off x="8701513" y="1550020"/>
            <a:ext cx="1435100" cy="850900"/>
          </a:xfrm>
          <a:prstGeom prst="rect">
            <a:avLst/>
          </a:prstGeom>
        </p:spPr>
      </p:pic>
      <p:sp>
        <p:nvSpPr>
          <p:cNvPr id="5" name="Rectangle 4">
            <a:extLst>
              <a:ext uri="{FF2B5EF4-FFF2-40B4-BE49-F238E27FC236}">
                <a16:creationId xmlns:a16="http://schemas.microsoft.com/office/drawing/2014/main" id="{8B714281-3974-8549-B509-9AD67893AA9A}"/>
              </a:ext>
            </a:extLst>
          </p:cNvPr>
          <p:cNvSpPr/>
          <p:nvPr/>
        </p:nvSpPr>
        <p:spPr>
          <a:xfrm>
            <a:off x="0" y="-12312"/>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Profit Analysis</a:t>
            </a:r>
          </a:p>
        </p:txBody>
      </p:sp>
      <p:pic>
        <p:nvPicPr>
          <p:cNvPr id="4" name="Picture 3">
            <a:extLst>
              <a:ext uri="{FF2B5EF4-FFF2-40B4-BE49-F238E27FC236}">
                <a16:creationId xmlns:a16="http://schemas.microsoft.com/office/drawing/2014/main" id="{83557061-8887-8CF7-F462-50D15104CFA1}"/>
              </a:ext>
            </a:extLst>
          </p:cNvPr>
          <p:cNvPicPr>
            <a:picLocks noChangeAspect="1"/>
          </p:cNvPicPr>
          <p:nvPr/>
        </p:nvPicPr>
        <p:blipFill>
          <a:blip r:embed="rId3"/>
          <a:stretch>
            <a:fillRect/>
          </a:stretch>
        </p:blipFill>
        <p:spPr>
          <a:xfrm>
            <a:off x="209006" y="1550020"/>
            <a:ext cx="11769634" cy="4571399"/>
          </a:xfrm>
          <a:prstGeom prst="rect">
            <a:avLst/>
          </a:prstGeom>
        </p:spPr>
      </p:pic>
    </p:spTree>
    <p:extLst>
      <p:ext uri="{BB962C8B-B14F-4D97-AF65-F5344CB8AC3E}">
        <p14:creationId xmlns:p14="http://schemas.microsoft.com/office/powerpoint/2010/main" val="2365573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BBA752-3528-F943-B860-33DEBED031AC}"/>
              </a:ext>
            </a:extLst>
          </p:cNvPr>
          <p:cNvPicPr>
            <a:picLocks noChangeAspect="1"/>
          </p:cNvPicPr>
          <p:nvPr/>
        </p:nvPicPr>
        <p:blipFill>
          <a:blip r:embed="rId2"/>
          <a:stretch>
            <a:fillRect/>
          </a:stretch>
        </p:blipFill>
        <p:spPr>
          <a:xfrm>
            <a:off x="8701513" y="1550020"/>
            <a:ext cx="1435100" cy="850900"/>
          </a:xfrm>
          <a:prstGeom prst="rect">
            <a:avLst/>
          </a:prstGeom>
        </p:spPr>
      </p:pic>
      <p:sp>
        <p:nvSpPr>
          <p:cNvPr id="5" name="Rectangle 4">
            <a:extLst>
              <a:ext uri="{FF2B5EF4-FFF2-40B4-BE49-F238E27FC236}">
                <a16:creationId xmlns:a16="http://schemas.microsoft.com/office/drawing/2014/main" id="{8B714281-3974-8549-B509-9AD67893AA9A}"/>
              </a:ext>
            </a:extLst>
          </p:cNvPr>
          <p:cNvSpPr/>
          <p:nvPr/>
        </p:nvSpPr>
        <p:spPr>
          <a:xfrm>
            <a:off x="0" y="-12312"/>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Users and </a:t>
            </a:r>
            <a:r>
              <a:rPr lang="en-US" sz="4400" b="1" dirty="0" err="1">
                <a:solidFill>
                  <a:schemeClr val="accent2"/>
                </a:solidFill>
                <a:latin typeface="+mj-lt"/>
              </a:rPr>
              <a:t>Popluation</a:t>
            </a:r>
            <a:r>
              <a:rPr lang="en-US" sz="4400" b="1" dirty="0">
                <a:solidFill>
                  <a:schemeClr val="accent2"/>
                </a:solidFill>
                <a:latin typeface="+mj-lt"/>
              </a:rPr>
              <a:t> Analysis</a:t>
            </a:r>
          </a:p>
        </p:txBody>
      </p:sp>
      <p:pic>
        <p:nvPicPr>
          <p:cNvPr id="6" name="Picture 5">
            <a:extLst>
              <a:ext uri="{FF2B5EF4-FFF2-40B4-BE49-F238E27FC236}">
                <a16:creationId xmlns:a16="http://schemas.microsoft.com/office/drawing/2014/main" id="{21DB8588-35F8-98EF-5AA7-1790BED42CA0}"/>
              </a:ext>
            </a:extLst>
          </p:cNvPr>
          <p:cNvPicPr>
            <a:picLocks noChangeAspect="1"/>
          </p:cNvPicPr>
          <p:nvPr/>
        </p:nvPicPr>
        <p:blipFill>
          <a:blip r:embed="rId3"/>
          <a:stretch>
            <a:fillRect/>
          </a:stretch>
        </p:blipFill>
        <p:spPr>
          <a:xfrm>
            <a:off x="248195" y="1631013"/>
            <a:ext cx="11755192" cy="4965730"/>
          </a:xfrm>
          <a:prstGeom prst="rect">
            <a:avLst/>
          </a:prstGeom>
        </p:spPr>
      </p:pic>
    </p:spTree>
    <p:extLst>
      <p:ext uri="{BB962C8B-B14F-4D97-AF65-F5344CB8AC3E}">
        <p14:creationId xmlns:p14="http://schemas.microsoft.com/office/powerpoint/2010/main" val="7036533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5608</TotalTime>
  <Words>1092</Words>
  <Application>Microsoft Macintosh PowerPoint</Application>
  <PresentationFormat>Widescreen</PresentationFormat>
  <Paragraphs>115</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-apple-system</vt:lpstr>
      <vt:lpstr>Arial</vt:lpstr>
      <vt:lpstr>Calibri</vt:lpstr>
      <vt:lpstr>Calibri Light</vt:lpstr>
      <vt:lpstr>Office Theme</vt:lpstr>
      <vt:lpstr>PowerPoint Presentation</vt:lpstr>
      <vt:lpstr>Background – G2M(cab industry) case study</vt:lpstr>
      <vt:lpstr>Dataset</vt:lpstr>
      <vt:lpstr>Data Exploration</vt:lpstr>
      <vt:lpstr>Data cleaning</vt:lpstr>
      <vt:lpstr>Data Analysis</vt:lpstr>
      <vt:lpstr>Profit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KPMG Case Study</dc:title>
  <dc:creator>surya prakash tripathi</dc:creator>
  <cp:lastModifiedBy>Devarajula, Srinivas (Student)</cp:lastModifiedBy>
  <cp:revision>150</cp:revision>
  <cp:lastPrinted>2019-08-24T08:13:50Z</cp:lastPrinted>
  <dcterms:created xsi:type="dcterms:W3CDTF">2019-08-19T15:39:24Z</dcterms:created>
  <dcterms:modified xsi:type="dcterms:W3CDTF">2022-12-21T18:42:41Z</dcterms:modified>
</cp:coreProperties>
</file>